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</p:sldIdLst>
  <p:sldSz cy="5143500" cx="9144000"/>
  <p:notesSz cx="6858000" cy="9144000"/>
  <p:embeddedFontLst>
    <p:embeddedFont>
      <p:font typeface="Roboto Slab"/>
      <p:regular r:id="rId78"/>
      <p:bold r:id="rId79"/>
    </p:embeddedFont>
    <p:embeddedFont>
      <p:font typeface="Ubuntu"/>
      <p:regular r:id="rId80"/>
      <p:bold r:id="rId81"/>
      <p:italic r:id="rId82"/>
      <p:boldItalic r:id="rId83"/>
    </p:embeddedFont>
    <p:embeddedFont>
      <p:font typeface="Roboto"/>
      <p:regular r:id="rId84"/>
      <p:bold r:id="rId85"/>
      <p:italic r:id="rId86"/>
      <p:boldItalic r:id="rId87"/>
    </p:embeddedFont>
    <p:embeddedFont>
      <p:font typeface="Raleway ExtraBold"/>
      <p:bold r:id="rId88"/>
      <p:boldItalic r:id="rId89"/>
    </p:embeddedFont>
    <p:embeddedFont>
      <p:font typeface="Nunito"/>
      <p:regular r:id="rId90"/>
      <p:bold r:id="rId91"/>
      <p:italic r:id="rId92"/>
      <p:boldItalic r:id="rId93"/>
    </p:embeddedFont>
    <p:embeddedFont>
      <p:font typeface="Raleway Light"/>
      <p:regular r:id="rId94"/>
      <p:bold r:id="rId95"/>
      <p:italic r:id="rId96"/>
      <p:boldItalic r:id="rId97"/>
    </p:embeddedFont>
    <p:embeddedFont>
      <p:font typeface="Alegreya"/>
      <p:regular r:id="rId98"/>
      <p:bold r:id="rId99"/>
      <p:italic r:id="rId100"/>
      <p:boldItalic r:id="rId10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659E19D-17A3-473B-B649-5C877517BD91}">
  <a:tblStyle styleId="{2659E19D-17A3-473B-B649-5C877517BD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1" Type="http://schemas.openxmlformats.org/officeDocument/2006/relationships/font" Target="fonts/Alegreya-boldItalic.fntdata"/><Relationship Id="rId100" Type="http://schemas.openxmlformats.org/officeDocument/2006/relationships/font" Target="fonts/Alegreya-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RalewayLight-bold.fntdata"/><Relationship Id="rId94" Type="http://schemas.openxmlformats.org/officeDocument/2006/relationships/font" Target="fonts/RalewayLight-regular.fntdata"/><Relationship Id="rId97" Type="http://schemas.openxmlformats.org/officeDocument/2006/relationships/font" Target="fonts/RalewayLight-boldItalic.fntdata"/><Relationship Id="rId96" Type="http://schemas.openxmlformats.org/officeDocument/2006/relationships/font" Target="fonts/RalewayLight-italic.fntdata"/><Relationship Id="rId11" Type="http://schemas.openxmlformats.org/officeDocument/2006/relationships/slide" Target="slides/slide6.xml"/><Relationship Id="rId99" Type="http://schemas.openxmlformats.org/officeDocument/2006/relationships/font" Target="fonts/Alegreya-bold.fntdata"/><Relationship Id="rId10" Type="http://schemas.openxmlformats.org/officeDocument/2006/relationships/slide" Target="slides/slide5.xml"/><Relationship Id="rId98" Type="http://schemas.openxmlformats.org/officeDocument/2006/relationships/font" Target="fonts/Alegreya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font" Target="fonts/Nunito-bold.fntdata"/><Relationship Id="rId90" Type="http://schemas.openxmlformats.org/officeDocument/2006/relationships/font" Target="fonts/Nunito-regular.fntdata"/><Relationship Id="rId93" Type="http://schemas.openxmlformats.org/officeDocument/2006/relationships/font" Target="fonts/Nunito-boldItalic.fntdata"/><Relationship Id="rId92" Type="http://schemas.openxmlformats.org/officeDocument/2006/relationships/font" Target="fonts/Nuni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font" Target="fonts/Roboto-regular.fntdata"/><Relationship Id="rId83" Type="http://schemas.openxmlformats.org/officeDocument/2006/relationships/font" Target="fonts/Ubuntu-boldItalic.fntdata"/><Relationship Id="rId86" Type="http://schemas.openxmlformats.org/officeDocument/2006/relationships/font" Target="fonts/Roboto-italic.fntdata"/><Relationship Id="rId85" Type="http://schemas.openxmlformats.org/officeDocument/2006/relationships/font" Target="fonts/Roboto-bold.fntdata"/><Relationship Id="rId88" Type="http://schemas.openxmlformats.org/officeDocument/2006/relationships/font" Target="fonts/RalewayExtraBold-bold.fntdata"/><Relationship Id="rId87" Type="http://schemas.openxmlformats.org/officeDocument/2006/relationships/font" Target="fonts/Roboto-boldItalic.fntdata"/><Relationship Id="rId89" Type="http://schemas.openxmlformats.org/officeDocument/2006/relationships/font" Target="fonts/RalewayExtraBold-boldItalic.fntdata"/><Relationship Id="rId80" Type="http://schemas.openxmlformats.org/officeDocument/2006/relationships/font" Target="fonts/Ubuntu-regular.fntdata"/><Relationship Id="rId82" Type="http://schemas.openxmlformats.org/officeDocument/2006/relationships/font" Target="fonts/Ubuntu-italic.fntdata"/><Relationship Id="rId81" Type="http://schemas.openxmlformats.org/officeDocument/2006/relationships/font" Target="fonts/Ubuntu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font" Target="fonts/RobotoSlab-bold.fntdata"/><Relationship Id="rId78" Type="http://schemas.openxmlformats.org/officeDocument/2006/relationships/font" Target="fonts/RobotoSlab-regular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6d2db855af_2_4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6d2db855af_2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6dbee7e592_0_1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6dbee7e592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6d2db855af_2_5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6d2db855af_2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d2db855af_2_5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d2db855af_2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6d2db855af_2_5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6d2db855af_2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d2db855af_2_5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6d2db855af_2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6d2db855af_2_5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6d2db855af_2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6d2db855af_2_5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6d2db855af_2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6d836038cc_5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6d836038cc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757de99890_0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757de9989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755ff495eb_0_2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755ff495eb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757de99890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757de9989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75d85ceb2d_0_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75d85ceb2d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6d7e2977c9_0_30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6d7e2977c9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757de99890_0_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757de9989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6dd755fd96_3_6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6dd755fd96_3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6dd755fd96_3_7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6dd755fd96_3_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6dd755fd96_3_8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6dd755fd96_3_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6dd755fd96_3_9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6dd755fd96_3_9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75d85ceb2d_0_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2" name="Google Shape;1492;g75d85ceb2d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6d2db855af_2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6d2db855a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47ad6afd73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47ad6afd7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3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g760233280b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5" name="Google Shape;2075;g760233280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4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g75d85ceb2d_0_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6" name="Google Shape;2086;g75d85ceb2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4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g75d85ceb2d_0_2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6" name="Google Shape;2106;g75d85ceb2d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g75d85ceb2d_0_1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7" name="Google Shape;2147;g75d85ceb2d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g75d85ceb2d_0_1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6" name="Google Shape;2156;g75d85ceb2d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g75d85ceb2d_0_1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6" name="Google Shape;2166;g75d85ceb2d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0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g75d85ceb2d_0_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2" name="Google Shape;2192;g75d85ceb2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75d85ceb2d_0_2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75d85ceb2d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7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g760233280b_1_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9" name="Google Shape;2219;g760233280b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d2db855af_2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d2db855af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6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g760233280b_1_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8" name="Google Shape;2228;g760233280b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4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g6daf13e8f3_3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6" name="Google Shape;2236;g6daf13e8f3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g6d836038cc_5_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3" name="Google Shape;2243;g6d836038cc_5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g6dc07b61c3_0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4" name="Google Shape;2254;g6dc07b61c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g6dc07b61c3_0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2" name="Google Shape;2262;g6dc07b61c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9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g6dc07b61c3_0_1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1" name="Google Shape;2281;g6dc07b61c3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6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g755ff495eb_0_2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8" name="Google Shape;2338;g755ff495eb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7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g6dc07b61c3_0_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9" name="Google Shape;2349;g6dc07b61c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g75d85ceb2d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8" name="Google Shape;2378;g75d85ceb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g6d2db855af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7" name="Google Shape;2387;g6d2db855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dbee7e592_0_1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dbee7e592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9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g6d2db855af_0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1" name="Google Shape;2401;g6d2db855a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3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g6d2db855af_0_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5" name="Google Shape;2435;g6d2db855af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2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g75dd9e8ee5_0_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4" name="Google Shape;2464;g75dd9e8ee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2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6d2db855af_0_1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6d2db855af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" name="Google Shape;2482;g6d836038cc_5_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3" name="Google Shape;2483;g6d836038cc_5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2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g6dd755fd96_3_60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4" name="Google Shape;2494;g6dd755fd96_3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2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Google Shape;2503;g6dc07b61c3_1_1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4" name="Google Shape;2504;g6dc07b61c3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0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Google Shape;2511;g75d85ceb2d_0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2" name="Google Shape;2512;g75d85ceb2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9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g75dd9e8ee5_0_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1" name="Google Shape;2561;g75dd9e8ee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g75dd9e8ee5_0_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8" name="Google Shape;2568;g75dd9e8ee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dbee7e592_0_2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dbee7e592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7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g6d836038cc_5_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9" name="Google Shape;2579;g6d836038cc_5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8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Google Shape;2589;g6dc07b61c3_4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0" name="Google Shape;2590;g6dc07b61c3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5" name="Shape 2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6" name="Google Shape;2596;g75dd9e8ee5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7" name="Google Shape;2597;g75dd9e8e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3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6d836038cc_5_1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6d836038cc_5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3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g6d836038cc_5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5" name="Google Shape;2615;g6d836038cc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Google Shape;2623;g6cef77b1f8_1_5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4" name="Google Shape;2624;g6cef77b1f8_1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3" name="Shape 2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4" name="Google Shape;2634;g75dd9e8ee5_0_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5" name="Google Shape;2635;g75dd9e8ee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1" name="Shape 2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2" name="Google Shape;2642;g75d85ceb2d_0_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3" name="Google Shape;2643;g75d85ceb2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g6dd755fd96_3_6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3" name="Google Shape;2653;g6dd755fd96_3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8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g6dc07b61c3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0" name="Google Shape;2660;g6dc07b61c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dbee7e592_0_3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dbee7e592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6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7" name="Google Shape;2667;g75dd9e8ee5_0_1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8" name="Google Shape;2668;g75dd9e8ee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6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g75dd9e8ee5_0_1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8" name="Google Shape;2678;g75dd9e8ee5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g6daf13e8f3_3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6" name="Google Shape;2686;g6daf13e8f3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6d2db855af_2_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6d2db855af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d2db855af_2_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d2db855af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TITLE_1">
    <p:bg>
      <p:bgPr>
        <a:solidFill>
          <a:srgbClr val="FFB600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/>
          <p:cNvSpPr txBox="1"/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_1">
    <p:bg>
      <p:bgPr>
        <a:solidFill>
          <a:srgbClr val="FFB600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olored">
  <p:cSld name="BLANK_1">
    <p:bg>
      <p:bgPr>
        <a:solidFill>
          <a:srgbClr val="FFB600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5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jpg"/><Relationship Id="rId4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hyperlink" Target="http://nlp.seas.harvard.edu/2018/04/03/attention.html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hyperlink" Target="https://papers.nips.cc/paper/7181-attention-is-all-you-need.pdf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hyperlink" Target="https://papers.nips.cc/paper/7181-attention-is-all-you-need.pdf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hyperlink" Target="https://papers.nips.cc/paper/7181-attention-is-all-you-need.pdf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hyperlink" Target="https://papers.nips.cc/paper/7181-attention-is-all-you-need.pdf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hyperlink" Target="https://papers.nips.cc/paper/7181-attention-is-all-you-need.pdf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hyperlink" Target="https://arxiv.org/pdf/1810.04805.pdf" TargetMode="External"/><Relationship Id="rId5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hyperlink" Target="https://arxiv.org/abs/1802.05365" TargetMode="External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30.png"/><Relationship Id="rId5" Type="http://schemas.openxmlformats.org/officeDocument/2006/relationships/hyperlink" Target="http://proceedings.mlr.press/v97/houlsby19a.html" TargetMode="External"/><Relationship Id="rId6" Type="http://schemas.openxmlformats.org/officeDocument/2006/relationships/image" Target="../media/image1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hyperlink" Target="http://proceedings.mlr.press/v97/houlsby19a.html" TargetMode="External"/><Relationship Id="rId5" Type="http://schemas.openxmlformats.org/officeDocument/2006/relationships/image" Target="../media/image31.png"/><Relationship Id="rId6" Type="http://schemas.openxmlformats.org/officeDocument/2006/relationships/image" Target="../media/image1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Relationship Id="rId4" Type="http://schemas.openxmlformats.org/officeDocument/2006/relationships/hyperlink" Target="https://arxiv.org/abs/1801.06146" TargetMode="External"/><Relationship Id="rId5" Type="http://schemas.openxmlformats.org/officeDocument/2006/relationships/hyperlink" Target="https://arxiv.org/abs/1612.00796" TargetMode="External"/><Relationship Id="rId6" Type="http://schemas.openxmlformats.org/officeDocument/2006/relationships/image" Target="../media/image1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Relationship Id="rId4" Type="http://schemas.openxmlformats.org/officeDocument/2006/relationships/hyperlink" Target="https://arxiv.org/abs/1502.02791" TargetMode="External"/><Relationship Id="rId5" Type="http://schemas.openxmlformats.org/officeDocument/2006/relationships/hyperlink" Target="https://www.aclweb.org/anthology/D17-1169/" TargetMode="External"/><Relationship Id="rId6" Type="http://schemas.openxmlformats.org/officeDocument/2006/relationships/hyperlink" Target="https://arxiv.org/abs/1801.06146" TargetMode="External"/><Relationship Id="rId7" Type="http://schemas.openxmlformats.org/officeDocument/2006/relationships/hyperlink" Target="https://docs.google.com/presentation/d/1fIhGikFPnb7G5kr58OvYC3GN4io7MznnM0aAgadvJfc/edit?ts=5c8d09e7#slide=id.g5a63e22cde_1_590" TargetMode="External"/><Relationship Id="rId8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Relationship Id="rId4" Type="http://schemas.openxmlformats.org/officeDocument/2006/relationships/hyperlink" Target="https://arxiv.org/pdf/1903.05987.pdf" TargetMode="External"/><Relationship Id="rId5" Type="http://schemas.openxmlformats.org/officeDocument/2006/relationships/image" Target="../media/image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Relationship Id="rId4" Type="http://schemas.openxmlformats.org/officeDocument/2006/relationships/hyperlink" Target="https://arxiv.org/pdf/1811.01088.pdf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Relationship Id="rId4" Type="http://schemas.openxmlformats.org/officeDocument/2006/relationships/hyperlink" Target="https://tinyurl.com/uku8sag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34.png"/><Relationship Id="rId6" Type="http://schemas.openxmlformats.org/officeDocument/2006/relationships/image" Target="../media/image1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png"/><Relationship Id="rId4" Type="http://schemas.openxmlformats.org/officeDocument/2006/relationships/hyperlink" Target="https://arxiv.org/abs/1903.12136v1" TargetMode="External"/><Relationship Id="rId5" Type="http://schemas.openxmlformats.org/officeDocument/2006/relationships/hyperlink" Target="https://medium.com/huggingface/distilbert-8cf3380435b5" TargetMode="External"/><Relationship Id="rId6" Type="http://schemas.openxmlformats.org/officeDocument/2006/relationships/image" Target="../media/image2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png"/><Relationship Id="rId4" Type="http://schemas.openxmlformats.org/officeDocument/2006/relationships/hyperlink" Target="https://arxiv.org/abs/1903.12136v1" TargetMode="External"/><Relationship Id="rId5" Type="http://schemas.openxmlformats.org/officeDocument/2006/relationships/image" Target="../media/image2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png"/><Relationship Id="rId4" Type="http://schemas.openxmlformats.org/officeDocument/2006/relationships/hyperlink" Target="https://tinyurl.com/uku8sag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5" Type="http://schemas.openxmlformats.org/officeDocument/2006/relationships/hyperlink" Target="https://github.com/RasaHQ/rasa/tree/compressing-bert" TargetMode="External"/><Relationship Id="rId6" Type="http://schemas.openxmlformats.org/officeDocument/2006/relationships/hyperlink" Target="https://sahnimanas.github.io/post/quantization-in-tflite/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png"/><Relationship Id="rId4" Type="http://schemas.openxmlformats.org/officeDocument/2006/relationships/hyperlink" Target="https://github.com/RasaHQ/rasa/tree/compressing-bert" TargetMode="External"/><Relationship Id="rId5" Type="http://schemas.openxmlformats.org/officeDocument/2006/relationships/hyperlink" Target="https://sahnimanas.github.io/post/quantization-in-tflite/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.png"/><Relationship Id="rId4" Type="http://schemas.openxmlformats.org/officeDocument/2006/relationships/image" Target="../media/image22.png"/><Relationship Id="rId5" Type="http://schemas.openxmlformats.org/officeDocument/2006/relationships/hyperlink" Target="https://github.com/RasaHQ/rasa/tree/compressing-bert" TargetMode="External"/><Relationship Id="rId6" Type="http://schemas.openxmlformats.org/officeDocument/2006/relationships/hyperlink" Target="https://pytorch.org/docs/stable/quantization.html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.png"/><Relationship Id="rId4" Type="http://schemas.openxmlformats.org/officeDocument/2006/relationships/hyperlink" Target="https://arxiv.org/pdf/1910.06188.pdf" TargetMode="External"/><Relationship Id="rId5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png"/><Relationship Id="rId4" Type="http://schemas.openxmlformats.org/officeDocument/2006/relationships/hyperlink" Target="https://tinyurl.com/uku8sag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.png"/><Relationship Id="rId4" Type="http://schemas.openxmlformats.org/officeDocument/2006/relationships/image" Target="../media/image35.png"/><Relationship Id="rId5" Type="http://schemas.openxmlformats.org/officeDocument/2006/relationships/hyperlink" Target="https://www.cortex.dev/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.png"/><Relationship Id="rId4" Type="http://schemas.openxmlformats.org/officeDocument/2006/relationships/hyperlink" Target="https://github.com/hanxiao/bert-as-service/" TargetMode="External"/><Relationship Id="rId5" Type="http://schemas.openxmlformats.org/officeDocument/2006/relationships/image" Target="../media/image33.png"/><Relationship Id="rId6" Type="http://schemas.openxmlformats.org/officeDocument/2006/relationships/image" Target="../media/image1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.png"/><Relationship Id="rId4" Type="http://schemas.openxmlformats.org/officeDocument/2006/relationships/image" Target="../media/image32.png"/><Relationship Id="rId5" Type="http://schemas.openxmlformats.org/officeDocument/2006/relationships/image" Target="../media/image29.png"/><Relationship Id="rId6" Type="http://schemas.openxmlformats.org/officeDocument/2006/relationships/hyperlink" Target="https://github.com/hanxiao/bert-as-service/" TargetMode="External"/><Relationship Id="rId7" Type="http://schemas.openxmlformats.org/officeDocument/2006/relationships/image" Target="../media/image1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.png"/><Relationship Id="rId4" Type="http://schemas.openxmlformats.org/officeDocument/2006/relationships/hyperlink" Target="https://arxiv.org/abs/1905.09418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.png"/><Relationship Id="rId4" Type="http://schemas.openxmlformats.org/officeDocument/2006/relationships/image" Target="../media/image23.gif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.png"/><Relationship Id="rId4" Type="http://schemas.openxmlformats.org/officeDocument/2006/relationships/image" Target="../media/image23.gif"/><Relationship Id="rId5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.png"/><Relationship Id="rId4" Type="http://schemas.openxmlformats.org/officeDocument/2006/relationships/hyperlink" Target="https://www.aclweb.org/anthology/P19-1334.pdf" TargetMode="External"/><Relationship Id="rId5" Type="http://schemas.openxmlformats.org/officeDocument/2006/relationships/image" Target="../media/image2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.png"/><Relationship Id="rId4" Type="http://schemas.openxmlformats.org/officeDocument/2006/relationships/hyperlink" Target="https://www.aclweb.org/anthology/P19-1334.pdf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hyperlink" Target="https://corenlp.run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C4587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Learning At Scale in NLP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5"/>
          <p:cNvSpPr/>
          <p:nvPr/>
        </p:nvSpPr>
        <p:spPr>
          <a:xfrm>
            <a:off x="2990700" y="53900"/>
            <a:ext cx="2927100" cy="82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Word2vec</a:t>
            </a:r>
            <a:endParaRPr sz="3600"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5"/>
          <p:cNvSpPr txBox="1"/>
          <p:nvPr/>
        </p:nvSpPr>
        <p:spPr>
          <a:xfrm>
            <a:off x="300800" y="727500"/>
            <a:ext cx="7425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Distributional Hypothesis (1954): “a word is characterized by the company it keeps”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2" name="Google Shape;362;p25"/>
          <p:cNvSpPr txBox="1"/>
          <p:nvPr/>
        </p:nvSpPr>
        <p:spPr>
          <a:xfrm>
            <a:off x="2077950" y="1496500"/>
            <a:ext cx="47526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  brown    fox     jumped   over      the      lazy     dog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" name="Google Shape;363;p25"/>
          <p:cNvSpPr/>
          <p:nvPr/>
        </p:nvSpPr>
        <p:spPr>
          <a:xfrm>
            <a:off x="2243025" y="1848850"/>
            <a:ext cx="129000" cy="5415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5"/>
          <p:cNvSpPr/>
          <p:nvPr/>
        </p:nvSpPr>
        <p:spPr>
          <a:xfrm>
            <a:off x="2776425" y="1848850"/>
            <a:ext cx="129000" cy="541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5"/>
          <p:cNvSpPr/>
          <p:nvPr/>
        </p:nvSpPr>
        <p:spPr>
          <a:xfrm>
            <a:off x="3343055" y="1848850"/>
            <a:ext cx="129000" cy="5415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5"/>
          <p:cNvSpPr/>
          <p:nvPr/>
        </p:nvSpPr>
        <p:spPr>
          <a:xfrm>
            <a:off x="3952655" y="1848850"/>
            <a:ext cx="129000" cy="5415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5"/>
          <p:cNvSpPr/>
          <p:nvPr/>
        </p:nvSpPr>
        <p:spPr>
          <a:xfrm>
            <a:off x="4588037" y="1848850"/>
            <a:ext cx="129000" cy="5415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5"/>
          <p:cNvSpPr/>
          <p:nvPr/>
        </p:nvSpPr>
        <p:spPr>
          <a:xfrm>
            <a:off x="5104249" y="1848850"/>
            <a:ext cx="129000" cy="5415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5"/>
          <p:cNvSpPr/>
          <p:nvPr/>
        </p:nvSpPr>
        <p:spPr>
          <a:xfrm>
            <a:off x="5679473" y="1848850"/>
            <a:ext cx="129000" cy="541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5"/>
          <p:cNvSpPr/>
          <p:nvPr/>
        </p:nvSpPr>
        <p:spPr>
          <a:xfrm>
            <a:off x="6212873" y="1848850"/>
            <a:ext cx="129000" cy="5415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5"/>
          <p:cNvSpPr/>
          <p:nvPr/>
        </p:nvSpPr>
        <p:spPr>
          <a:xfrm>
            <a:off x="2040775" y="2816550"/>
            <a:ext cx="129000" cy="541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5"/>
          <p:cNvSpPr/>
          <p:nvPr/>
        </p:nvSpPr>
        <p:spPr>
          <a:xfrm>
            <a:off x="2469905" y="2816550"/>
            <a:ext cx="129000" cy="5415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5"/>
          <p:cNvSpPr/>
          <p:nvPr/>
        </p:nvSpPr>
        <p:spPr>
          <a:xfrm>
            <a:off x="2899037" y="2816550"/>
            <a:ext cx="129000" cy="5415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5"/>
          <p:cNvSpPr/>
          <p:nvPr/>
        </p:nvSpPr>
        <p:spPr>
          <a:xfrm>
            <a:off x="3328149" y="2816550"/>
            <a:ext cx="129000" cy="5415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2616450" y="3678225"/>
            <a:ext cx="223500" cy="2235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5"/>
          <p:cNvSpPr txBox="1"/>
          <p:nvPr/>
        </p:nvSpPr>
        <p:spPr>
          <a:xfrm>
            <a:off x="2583750" y="3618189"/>
            <a:ext cx="2889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+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7" name="Google Shape;377;p25"/>
          <p:cNvCxnSpPr>
            <a:stCxn id="371" idx="2"/>
            <a:endCxn id="375" idx="1"/>
          </p:cNvCxnSpPr>
          <p:nvPr/>
        </p:nvCxnSpPr>
        <p:spPr>
          <a:xfrm>
            <a:off x="2105275" y="3358050"/>
            <a:ext cx="543900" cy="352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8" name="Google Shape;378;p25"/>
          <p:cNvCxnSpPr>
            <a:stCxn id="372" idx="2"/>
            <a:endCxn id="375" idx="0"/>
          </p:cNvCxnSpPr>
          <p:nvPr/>
        </p:nvCxnSpPr>
        <p:spPr>
          <a:xfrm>
            <a:off x="2534405" y="3358050"/>
            <a:ext cx="193800" cy="320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9" name="Google Shape;379;p25"/>
          <p:cNvCxnSpPr>
            <a:stCxn id="373" idx="2"/>
            <a:endCxn id="375" idx="0"/>
          </p:cNvCxnSpPr>
          <p:nvPr/>
        </p:nvCxnSpPr>
        <p:spPr>
          <a:xfrm flipH="1">
            <a:off x="2728337" y="3358050"/>
            <a:ext cx="235200" cy="320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0" name="Google Shape;380;p25"/>
          <p:cNvCxnSpPr>
            <a:stCxn id="374" idx="2"/>
            <a:endCxn id="375" idx="7"/>
          </p:cNvCxnSpPr>
          <p:nvPr/>
        </p:nvCxnSpPr>
        <p:spPr>
          <a:xfrm flipH="1">
            <a:off x="2807349" y="3358050"/>
            <a:ext cx="585300" cy="352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1" name="Google Shape;381;p25"/>
          <p:cNvCxnSpPr>
            <a:stCxn id="375" idx="4"/>
          </p:cNvCxnSpPr>
          <p:nvPr/>
        </p:nvCxnSpPr>
        <p:spPr>
          <a:xfrm>
            <a:off x="2728200" y="3901725"/>
            <a:ext cx="0" cy="283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2" name="Google Shape;382;p25"/>
          <p:cNvSpPr txBox="1"/>
          <p:nvPr/>
        </p:nvSpPr>
        <p:spPr>
          <a:xfrm>
            <a:off x="2291925" y="4093150"/>
            <a:ext cx="8421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jumped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" name="Google Shape;383;p25"/>
          <p:cNvSpPr txBox="1"/>
          <p:nvPr/>
        </p:nvSpPr>
        <p:spPr>
          <a:xfrm>
            <a:off x="930650" y="3335725"/>
            <a:ext cx="8421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Ubuntu"/>
                <a:ea typeface="Ubuntu"/>
                <a:cs typeface="Ubuntu"/>
                <a:sym typeface="Ubuntu"/>
              </a:rPr>
              <a:t>CBOW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84" name="Google Shape;384;p25"/>
          <p:cNvCxnSpPr>
            <a:stCxn id="385" idx="2"/>
            <a:endCxn id="386" idx="0"/>
          </p:cNvCxnSpPr>
          <p:nvPr/>
        </p:nvCxnSpPr>
        <p:spPr>
          <a:xfrm flipH="1">
            <a:off x="6406568" y="3358050"/>
            <a:ext cx="76200" cy="772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6" name="Google Shape;386;p25"/>
          <p:cNvSpPr txBox="1"/>
          <p:nvPr/>
        </p:nvSpPr>
        <p:spPr>
          <a:xfrm>
            <a:off x="6134575" y="4130325"/>
            <a:ext cx="5439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fox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7" name="Google Shape;387;p25"/>
          <p:cNvSpPr txBox="1"/>
          <p:nvPr/>
        </p:nvSpPr>
        <p:spPr>
          <a:xfrm>
            <a:off x="4462075" y="3335725"/>
            <a:ext cx="10149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Ubuntu"/>
                <a:ea typeface="Ubuntu"/>
                <a:cs typeface="Ubuntu"/>
                <a:sym typeface="Ubuntu"/>
              </a:rPr>
              <a:t>Skipgram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418268" y="2816550"/>
            <a:ext cx="129000" cy="5415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5"/>
          <p:cNvSpPr txBox="1"/>
          <p:nvPr/>
        </p:nvSpPr>
        <p:spPr>
          <a:xfrm>
            <a:off x="6678475" y="4065050"/>
            <a:ext cx="6879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brown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" name="Google Shape;389;p25"/>
          <p:cNvSpPr txBox="1"/>
          <p:nvPr/>
        </p:nvSpPr>
        <p:spPr>
          <a:xfrm>
            <a:off x="5476975" y="3901725"/>
            <a:ext cx="6879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over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p25"/>
          <p:cNvSpPr txBox="1"/>
          <p:nvPr/>
        </p:nvSpPr>
        <p:spPr>
          <a:xfrm>
            <a:off x="7231700" y="3558450"/>
            <a:ext cx="4995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91" name="Google Shape;391;p25"/>
          <p:cNvCxnSpPr>
            <a:stCxn id="385" idx="2"/>
            <a:endCxn id="389" idx="0"/>
          </p:cNvCxnSpPr>
          <p:nvPr/>
        </p:nvCxnSpPr>
        <p:spPr>
          <a:xfrm flipH="1">
            <a:off x="5820968" y="3358050"/>
            <a:ext cx="661800" cy="543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p25"/>
          <p:cNvCxnSpPr>
            <a:stCxn id="385" idx="2"/>
            <a:endCxn id="388" idx="0"/>
          </p:cNvCxnSpPr>
          <p:nvPr/>
        </p:nvCxnSpPr>
        <p:spPr>
          <a:xfrm>
            <a:off x="6482768" y="3358050"/>
            <a:ext cx="539700" cy="707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3" name="Google Shape;393;p25"/>
          <p:cNvCxnSpPr>
            <a:stCxn id="385" idx="2"/>
            <a:endCxn id="390" idx="1"/>
          </p:cNvCxnSpPr>
          <p:nvPr/>
        </p:nvCxnSpPr>
        <p:spPr>
          <a:xfrm>
            <a:off x="6482768" y="3358050"/>
            <a:ext cx="748800" cy="423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4" name="Google Shape;394;p25"/>
          <p:cNvSpPr/>
          <p:nvPr/>
        </p:nvSpPr>
        <p:spPr>
          <a:xfrm>
            <a:off x="2586800" y="1582450"/>
            <a:ext cx="2784600" cy="884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5"/>
          <p:cNvSpPr txBox="1"/>
          <p:nvPr/>
        </p:nvSpPr>
        <p:spPr>
          <a:xfrm>
            <a:off x="749200" y="3710850"/>
            <a:ext cx="11979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Ubuntu"/>
                <a:ea typeface="Ubuntu"/>
                <a:cs typeface="Ubuntu"/>
                <a:sym typeface="Ubuntu"/>
              </a:rPr>
              <a:t>Context predicts middle word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6" name="Google Shape;396;p25"/>
          <p:cNvSpPr txBox="1"/>
          <p:nvPr/>
        </p:nvSpPr>
        <p:spPr>
          <a:xfrm>
            <a:off x="4339194" y="3710850"/>
            <a:ext cx="11979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Ubuntu"/>
                <a:ea typeface="Ubuntu"/>
                <a:cs typeface="Ubuntu"/>
                <a:sym typeface="Ubuntu"/>
              </a:rPr>
              <a:t>Middle word predicts context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26"/>
          <p:cNvSpPr/>
          <p:nvPr/>
        </p:nvSpPr>
        <p:spPr>
          <a:xfrm>
            <a:off x="2990700" y="53900"/>
            <a:ext cx="2927100" cy="82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Word2vec</a:t>
            </a:r>
            <a:endParaRPr sz="3600"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6"/>
          <p:cNvSpPr txBox="1"/>
          <p:nvPr/>
        </p:nvSpPr>
        <p:spPr>
          <a:xfrm>
            <a:off x="300800" y="745417"/>
            <a:ext cx="7425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After training word2vec we have one vector per word: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4" name="Google Shape;404;p26"/>
          <p:cNvSpPr txBox="1"/>
          <p:nvPr/>
        </p:nvSpPr>
        <p:spPr>
          <a:xfrm>
            <a:off x="1001450" y="2584775"/>
            <a:ext cx="613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Ubuntu"/>
                <a:ea typeface="Ubuntu"/>
                <a:cs typeface="Ubuntu"/>
                <a:sym typeface="Ubuntu"/>
              </a:rPr>
              <a:t>cat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5" name="Google Shape;405;p26"/>
          <p:cNvSpPr txBox="1"/>
          <p:nvPr/>
        </p:nvSpPr>
        <p:spPr>
          <a:xfrm>
            <a:off x="1001450" y="2965775"/>
            <a:ext cx="613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Ubuntu"/>
                <a:ea typeface="Ubuntu"/>
                <a:cs typeface="Ubuntu"/>
                <a:sym typeface="Ubuntu"/>
              </a:rPr>
              <a:t>dog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6" name="Google Shape;406;p26"/>
          <p:cNvSpPr txBox="1"/>
          <p:nvPr/>
        </p:nvSpPr>
        <p:spPr>
          <a:xfrm>
            <a:off x="929775" y="3346775"/>
            <a:ext cx="7566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Ubuntu"/>
                <a:ea typeface="Ubuntu"/>
                <a:cs typeface="Ubuntu"/>
                <a:sym typeface="Ubuntu"/>
              </a:rPr>
              <a:t>computer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7" name="Google Shape;407;p26"/>
          <p:cNvSpPr txBox="1"/>
          <p:nvPr/>
        </p:nvSpPr>
        <p:spPr>
          <a:xfrm>
            <a:off x="929750" y="3727775"/>
            <a:ext cx="7566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Ubuntu"/>
                <a:ea typeface="Ubuntu"/>
                <a:cs typeface="Ubuntu"/>
                <a:sym typeface="Ubuntu"/>
              </a:rPr>
              <a:t>machine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08" name="Google Shape;408;p26"/>
          <p:cNvCxnSpPr>
            <a:stCxn id="404" idx="3"/>
          </p:cNvCxnSpPr>
          <p:nvPr/>
        </p:nvCxnSpPr>
        <p:spPr>
          <a:xfrm>
            <a:off x="1614650" y="2742125"/>
            <a:ext cx="575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9" name="Google Shape;409;p26"/>
          <p:cNvCxnSpPr>
            <a:stCxn id="405" idx="3"/>
          </p:cNvCxnSpPr>
          <p:nvPr/>
        </p:nvCxnSpPr>
        <p:spPr>
          <a:xfrm>
            <a:off x="1614650" y="3123125"/>
            <a:ext cx="590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0" name="Google Shape;410;p26"/>
          <p:cNvCxnSpPr>
            <a:stCxn id="406" idx="3"/>
          </p:cNvCxnSpPr>
          <p:nvPr/>
        </p:nvCxnSpPr>
        <p:spPr>
          <a:xfrm>
            <a:off x="1686375" y="3504125"/>
            <a:ext cx="518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1" name="Google Shape;411;p26"/>
          <p:cNvCxnSpPr>
            <a:stCxn id="407" idx="3"/>
          </p:cNvCxnSpPr>
          <p:nvPr/>
        </p:nvCxnSpPr>
        <p:spPr>
          <a:xfrm>
            <a:off x="1686350" y="3885125"/>
            <a:ext cx="525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2" name="Google Shape;412;p26"/>
          <p:cNvSpPr/>
          <p:nvPr/>
        </p:nvSpPr>
        <p:spPr>
          <a:xfrm>
            <a:off x="2416025" y="2649575"/>
            <a:ext cx="1755900" cy="185100"/>
          </a:xfrm>
          <a:prstGeom prst="bracketPair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0.3, 0.6, -0.7, ...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3" name="Google Shape;413;p26"/>
          <p:cNvSpPr/>
          <p:nvPr/>
        </p:nvSpPr>
        <p:spPr>
          <a:xfrm>
            <a:off x="2416025" y="3030575"/>
            <a:ext cx="1755900" cy="185100"/>
          </a:xfrm>
          <a:prstGeom prst="bracketPair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0.9, -0.2, -0.1, ...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4" name="Google Shape;414;p26"/>
          <p:cNvSpPr/>
          <p:nvPr/>
        </p:nvSpPr>
        <p:spPr>
          <a:xfrm>
            <a:off x="2416025" y="3411575"/>
            <a:ext cx="1755900" cy="185100"/>
          </a:xfrm>
          <a:prstGeom prst="bracketPair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0.3, 0.1, 0.1, ...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5" name="Google Shape;415;p26"/>
          <p:cNvSpPr/>
          <p:nvPr/>
        </p:nvSpPr>
        <p:spPr>
          <a:xfrm>
            <a:off x="2416025" y="3792575"/>
            <a:ext cx="1755900" cy="185100"/>
          </a:xfrm>
          <a:prstGeom prst="bracketPair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-0.4</a:t>
            </a:r>
            <a:r>
              <a:rPr lang="en" sz="1000">
                <a:latin typeface="Nunito"/>
                <a:ea typeface="Nunito"/>
                <a:cs typeface="Nunito"/>
                <a:sym typeface="Nunito"/>
              </a:rPr>
              <a:t>, 0.2, -0.5, ...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6" name="Google Shape;416;p26"/>
          <p:cNvSpPr txBox="1"/>
          <p:nvPr/>
        </p:nvSpPr>
        <p:spPr>
          <a:xfrm>
            <a:off x="5854125" y="2284925"/>
            <a:ext cx="1814100" cy="17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417" name="Google Shape;417;p26"/>
          <p:cNvGraphicFramePr/>
          <p:nvPr/>
        </p:nvGraphicFramePr>
        <p:xfrm>
          <a:off x="5367425" y="2148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{2659E19D-17A3-473B-B649-5C877517BD91}</a:tableStyleId>
              </a:tblPr>
              <a:tblGrid>
                <a:gridCol w="905625"/>
                <a:gridCol w="16743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Word</a:t>
                      </a:r>
                      <a:endParaRPr b="1"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dog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Top 10 Nearest Neighbors</a:t>
                      </a:r>
                      <a:endParaRPr b="1"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dogs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puppy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pit_bull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pooch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cat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golden_retriever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German_shepherd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Rottweiler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beagle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pup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18" name="Google Shape;418;p26"/>
          <p:cNvSpPr txBox="1"/>
          <p:nvPr/>
        </p:nvSpPr>
        <p:spPr>
          <a:xfrm>
            <a:off x="300800" y="1413300"/>
            <a:ext cx="46605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We can compute similarities between vectors: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7"/>
          <p:cNvSpPr/>
          <p:nvPr/>
        </p:nvSpPr>
        <p:spPr>
          <a:xfrm>
            <a:off x="2734375" y="53900"/>
            <a:ext cx="3290700" cy="7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Anything2vec</a:t>
            </a:r>
            <a:endParaRPr sz="3600"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7"/>
          <p:cNvSpPr txBox="1"/>
          <p:nvPr/>
        </p:nvSpPr>
        <p:spPr>
          <a:xfrm>
            <a:off x="300800" y="727500"/>
            <a:ext cx="7425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The Smthg2vec was extended to pretty much anything e.g. for sentences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26" name="Google Shape;426;p27"/>
          <p:cNvSpPr txBox="1"/>
          <p:nvPr/>
        </p:nvSpPr>
        <p:spPr>
          <a:xfrm>
            <a:off x="4929475" y="2317712"/>
            <a:ext cx="2121600" cy="12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For sentences: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-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Infersent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-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Skipthought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-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Sent2vec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-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...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27" name="Google Shape;427;p27"/>
          <p:cNvSpPr txBox="1"/>
          <p:nvPr/>
        </p:nvSpPr>
        <p:spPr>
          <a:xfrm>
            <a:off x="4929475" y="3572025"/>
            <a:ext cx="19188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For graphs: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-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Node2vec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-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Graph2vec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-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...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28" name="Google Shape;428;p27"/>
          <p:cNvSpPr txBox="1"/>
          <p:nvPr/>
        </p:nvSpPr>
        <p:spPr>
          <a:xfrm>
            <a:off x="4929475" y="1494450"/>
            <a:ext cx="24393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For documents/paragraphs: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-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Doc2vec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-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...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29" name="Google Shape;429;p27"/>
          <p:cNvPicPr preferRelativeResize="0"/>
          <p:nvPr/>
        </p:nvPicPr>
        <p:blipFill rotWithShape="1">
          <a:blip r:embed="rId4">
            <a:alphaModFix/>
          </a:blip>
          <a:srcRect b="3400" l="1136" r="0" t="0"/>
          <a:stretch/>
        </p:blipFill>
        <p:spPr>
          <a:xfrm>
            <a:off x="772250" y="1570600"/>
            <a:ext cx="3742100" cy="274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8"/>
          <p:cNvSpPr/>
          <p:nvPr/>
        </p:nvSpPr>
        <p:spPr>
          <a:xfrm>
            <a:off x="2794325" y="53900"/>
            <a:ext cx="3320100" cy="78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Context Issue</a:t>
            </a:r>
            <a:endParaRPr sz="3600"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8"/>
          <p:cNvSpPr txBox="1"/>
          <p:nvPr/>
        </p:nvSpPr>
        <p:spPr>
          <a:xfrm>
            <a:off x="457200" y="498900"/>
            <a:ext cx="71313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Static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 embedding methods are not very good at encoding the context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37" name="Google Shape;437;p28"/>
          <p:cNvSpPr txBox="1"/>
          <p:nvPr/>
        </p:nvSpPr>
        <p:spPr>
          <a:xfrm>
            <a:off x="841525" y="1260075"/>
            <a:ext cx="49674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Roboto"/>
                <a:ea typeface="Roboto"/>
                <a:cs typeface="Roboto"/>
                <a:sym typeface="Roboto"/>
              </a:rPr>
              <a:t>“Yesterday I followed the </a:t>
            </a:r>
            <a:r>
              <a:rPr i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bank</a:t>
            </a:r>
            <a:r>
              <a:rPr i="1" lang="en">
                <a:latin typeface="Roboto"/>
                <a:ea typeface="Roboto"/>
                <a:cs typeface="Roboto"/>
                <a:sym typeface="Roboto"/>
              </a:rPr>
              <a:t> of the river to go to the </a:t>
            </a:r>
            <a:r>
              <a:rPr i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bank</a:t>
            </a:r>
            <a:r>
              <a:rPr i="1" lang="en">
                <a:latin typeface="Roboto"/>
                <a:ea typeface="Roboto"/>
                <a:cs typeface="Roboto"/>
                <a:sym typeface="Roboto"/>
              </a:rPr>
              <a:t>”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8" name="Google Shape;438;p28"/>
          <p:cNvSpPr txBox="1"/>
          <p:nvPr/>
        </p:nvSpPr>
        <p:spPr>
          <a:xfrm>
            <a:off x="841525" y="3469875"/>
            <a:ext cx="28068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Roboto"/>
                <a:ea typeface="Roboto"/>
                <a:cs typeface="Roboto"/>
                <a:sym typeface="Roboto"/>
              </a:rPr>
              <a:t>“This movie was </a:t>
            </a:r>
            <a:r>
              <a:rPr i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not good</a:t>
            </a:r>
            <a:r>
              <a:rPr i="1" lang="en">
                <a:latin typeface="Roboto"/>
                <a:ea typeface="Roboto"/>
                <a:cs typeface="Roboto"/>
                <a:sym typeface="Roboto"/>
              </a:rPr>
              <a:t> at all !”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" name="Google Shape;439;p28"/>
          <p:cNvSpPr txBox="1"/>
          <p:nvPr/>
        </p:nvSpPr>
        <p:spPr>
          <a:xfrm>
            <a:off x="6419575" y="1283925"/>
            <a:ext cx="10098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polysemy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40" name="Google Shape;440;p28"/>
          <p:cNvCxnSpPr>
            <a:stCxn id="437" idx="3"/>
            <a:endCxn id="439" idx="1"/>
          </p:cNvCxnSpPr>
          <p:nvPr/>
        </p:nvCxnSpPr>
        <p:spPr>
          <a:xfrm>
            <a:off x="5808925" y="1483575"/>
            <a:ext cx="610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28"/>
          <p:cNvSpPr txBox="1"/>
          <p:nvPr/>
        </p:nvSpPr>
        <p:spPr>
          <a:xfrm>
            <a:off x="4121575" y="3493725"/>
            <a:ext cx="32658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negation / non-compositionality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42" name="Google Shape;442;p28"/>
          <p:cNvCxnSpPr>
            <a:stCxn id="438" idx="3"/>
            <a:endCxn id="441" idx="1"/>
          </p:cNvCxnSpPr>
          <p:nvPr/>
        </p:nvCxnSpPr>
        <p:spPr>
          <a:xfrm>
            <a:off x="3648325" y="3693375"/>
            <a:ext cx="473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3" name="Google Shape;443;p28"/>
          <p:cNvSpPr txBox="1"/>
          <p:nvPr/>
        </p:nvSpPr>
        <p:spPr>
          <a:xfrm>
            <a:off x="841525" y="4003275"/>
            <a:ext cx="41343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Roboto"/>
                <a:ea typeface="Roboto"/>
                <a:cs typeface="Roboto"/>
                <a:sym typeface="Roboto"/>
              </a:rPr>
              <a:t>“Lasers are amazing devices, </a:t>
            </a:r>
            <a:r>
              <a:rPr i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they</a:t>
            </a:r>
            <a:r>
              <a:rPr i="1" lang="en">
                <a:latin typeface="Roboto"/>
                <a:ea typeface="Roboto"/>
                <a:cs typeface="Roboto"/>
                <a:sym typeface="Roboto"/>
              </a:rPr>
              <a:t> can be used … ”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28"/>
          <p:cNvSpPr txBox="1"/>
          <p:nvPr/>
        </p:nvSpPr>
        <p:spPr>
          <a:xfrm>
            <a:off x="5709200" y="4027125"/>
            <a:ext cx="12936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co-reference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45" name="Google Shape;445;p28"/>
          <p:cNvCxnSpPr>
            <a:stCxn id="443" idx="3"/>
            <a:endCxn id="444" idx="1"/>
          </p:cNvCxnSpPr>
          <p:nvPr/>
        </p:nvCxnSpPr>
        <p:spPr>
          <a:xfrm>
            <a:off x="4975825" y="4226775"/>
            <a:ext cx="733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6" name="Google Shape;446;p28"/>
          <p:cNvSpPr txBox="1"/>
          <p:nvPr/>
        </p:nvSpPr>
        <p:spPr>
          <a:xfrm>
            <a:off x="1103225" y="1738275"/>
            <a:ext cx="6930300" cy="1576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Ubuntu"/>
                <a:ea typeface="Ubuntu"/>
                <a:cs typeface="Ubuntu"/>
                <a:sym typeface="Ubuntu"/>
              </a:rPr>
              <a:t>“Her favorite fruit is </a:t>
            </a:r>
            <a:r>
              <a:rPr i="1" lang="en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date</a:t>
            </a:r>
            <a:r>
              <a:rPr i="1" lang="en">
                <a:latin typeface="Ubuntu"/>
                <a:ea typeface="Ubuntu"/>
                <a:cs typeface="Ubuntu"/>
                <a:sym typeface="Ubuntu"/>
              </a:rPr>
              <a:t>”</a:t>
            </a:r>
            <a:endParaRPr i="1"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Ubuntu"/>
                <a:ea typeface="Ubuntu"/>
                <a:cs typeface="Ubuntu"/>
                <a:sym typeface="Ubuntu"/>
              </a:rPr>
              <a:t>“He took her out on a </a:t>
            </a:r>
            <a:r>
              <a:rPr i="1" lang="en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date</a:t>
            </a:r>
            <a:r>
              <a:rPr i="1" lang="en">
                <a:latin typeface="Ubuntu"/>
                <a:ea typeface="Ubuntu"/>
                <a:cs typeface="Ubuntu"/>
                <a:sym typeface="Ubuntu"/>
              </a:rPr>
              <a:t>”</a:t>
            </a:r>
            <a:endParaRPr i="1"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Ubuntu"/>
                <a:ea typeface="Ubuntu"/>
                <a:cs typeface="Ubuntu"/>
                <a:sym typeface="Ubuntu"/>
              </a:rPr>
              <a:t>“What’s your </a:t>
            </a:r>
            <a:r>
              <a:rPr i="1" lang="en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date</a:t>
            </a:r>
            <a:r>
              <a:rPr i="1" lang="en">
                <a:latin typeface="Ubuntu"/>
                <a:ea typeface="Ubuntu"/>
                <a:cs typeface="Ubuntu"/>
                <a:sym typeface="Ubuntu"/>
              </a:rPr>
              <a:t> of birth?”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7" name="Google Shape;447;p28"/>
          <p:cNvSpPr txBox="1"/>
          <p:nvPr/>
        </p:nvSpPr>
        <p:spPr>
          <a:xfrm>
            <a:off x="4671175" y="2372250"/>
            <a:ext cx="2806800" cy="321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word2vec(“</a:t>
            </a:r>
            <a:r>
              <a:rPr i="1" lang="en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date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”) = [0.1, -0.2, ...]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8" name="Google Shape;448;p28"/>
          <p:cNvSpPr/>
          <p:nvPr/>
        </p:nvSpPr>
        <p:spPr>
          <a:xfrm>
            <a:off x="1349250" y="4314175"/>
            <a:ext cx="1976625" cy="283750"/>
          </a:xfrm>
          <a:custGeom>
            <a:rect b="b" l="l" r="r" t="t"/>
            <a:pathLst>
              <a:path extrusionOk="0" h="11350" w="79065">
                <a:moveTo>
                  <a:pt x="79065" y="0"/>
                </a:moveTo>
                <a:cubicBezTo>
                  <a:pt x="77346" y="1662"/>
                  <a:pt x="80555" y="8250"/>
                  <a:pt x="68752" y="9969"/>
                </a:cubicBezTo>
                <a:cubicBezTo>
                  <a:pt x="56950" y="11688"/>
                  <a:pt x="19709" y="11803"/>
                  <a:pt x="8250" y="10313"/>
                </a:cubicBezTo>
                <a:cubicBezTo>
                  <a:pt x="-3209" y="8823"/>
                  <a:pt x="1375" y="2578"/>
                  <a:pt x="0" y="1031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29"/>
          <p:cNvSpPr/>
          <p:nvPr/>
        </p:nvSpPr>
        <p:spPr>
          <a:xfrm>
            <a:off x="2273050" y="53900"/>
            <a:ext cx="4362600" cy="78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Language Models</a:t>
            </a:r>
            <a:endParaRPr sz="3600"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29"/>
          <p:cNvSpPr txBox="1"/>
          <p:nvPr/>
        </p:nvSpPr>
        <p:spPr>
          <a:xfrm>
            <a:off x="437900" y="1376950"/>
            <a:ext cx="7772400" cy="23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Ubuntu"/>
              <a:buChar char="●"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Language models model the probability distribution of a sequence of tokens (e.g., words)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Ubuntu"/>
              <a:buChar char="●"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Trained to predict the next word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Ubuntu"/>
              <a:buChar char="●"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Training data is easy to gather (e.g., wikipedia)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Ubuntu"/>
              <a:buChar char="●"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Do not require labelled data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0"/>
          <p:cNvSpPr/>
          <p:nvPr/>
        </p:nvSpPr>
        <p:spPr>
          <a:xfrm>
            <a:off x="2273050" y="53900"/>
            <a:ext cx="4362600" cy="78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Language Models</a:t>
            </a:r>
            <a:endParaRPr sz="3600"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2" name="Google Shape;46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0435" y="3606625"/>
            <a:ext cx="5623129" cy="941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3" name="Google Shape;463;p30"/>
          <p:cNvGrpSpPr/>
          <p:nvPr/>
        </p:nvGrpSpPr>
        <p:grpSpPr>
          <a:xfrm>
            <a:off x="982300" y="1594100"/>
            <a:ext cx="7011171" cy="1365346"/>
            <a:chOff x="525100" y="1746500"/>
            <a:chExt cx="7011171" cy="1365346"/>
          </a:xfrm>
        </p:grpSpPr>
        <p:sp>
          <p:nvSpPr>
            <p:cNvPr id="464" name="Google Shape;464;p30"/>
            <p:cNvSpPr txBox="1"/>
            <p:nvPr/>
          </p:nvSpPr>
          <p:spPr>
            <a:xfrm>
              <a:off x="525100" y="2224750"/>
              <a:ext cx="2061900" cy="34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"/>
                  <a:ea typeface="Ubuntu"/>
                  <a:cs typeface="Ubuntu"/>
                  <a:sym typeface="Ubuntu"/>
                </a:rPr>
                <a:t>The dog is chasing the</a:t>
              </a: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65" name="Google Shape;465;p30"/>
            <p:cNvSpPr txBox="1"/>
            <p:nvPr/>
          </p:nvSpPr>
          <p:spPr>
            <a:xfrm>
              <a:off x="2875500" y="2224750"/>
              <a:ext cx="1576500" cy="34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Ubuntu"/>
                  <a:ea typeface="Ubuntu"/>
                  <a:cs typeface="Ubuntu"/>
                  <a:sym typeface="Ubuntu"/>
                </a:rPr>
                <a:t>0, 146, 145, 3465</a:t>
              </a: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66" name="Google Shape;466;p30"/>
            <p:cNvCxnSpPr>
              <a:stCxn id="464" idx="3"/>
              <a:endCxn id="465" idx="1"/>
            </p:cNvCxnSpPr>
            <p:nvPr/>
          </p:nvCxnSpPr>
          <p:spPr>
            <a:xfrm>
              <a:off x="2587000" y="2399650"/>
              <a:ext cx="288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67" name="Google Shape;467;p30"/>
            <p:cNvSpPr/>
            <p:nvPr/>
          </p:nvSpPr>
          <p:spPr>
            <a:xfrm>
              <a:off x="4836650" y="1956400"/>
              <a:ext cx="886500" cy="886500"/>
            </a:xfrm>
            <a:prstGeom prst="roundRect">
              <a:avLst>
                <a:gd fmla="val 16667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68" name="Google Shape;468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950000" y="2069749"/>
              <a:ext cx="659800" cy="6598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69" name="Google Shape;469;p30"/>
            <p:cNvCxnSpPr>
              <a:stCxn id="465" idx="3"/>
              <a:endCxn id="467" idx="1"/>
            </p:cNvCxnSpPr>
            <p:nvPr/>
          </p:nvCxnSpPr>
          <p:spPr>
            <a:xfrm>
              <a:off x="4452000" y="2399650"/>
              <a:ext cx="384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470" name="Google Shape;470;p30"/>
            <p:cNvGrpSpPr/>
            <p:nvPr/>
          </p:nvGrpSpPr>
          <p:grpSpPr>
            <a:xfrm>
              <a:off x="6373350" y="1746500"/>
              <a:ext cx="691950" cy="1306288"/>
              <a:chOff x="6512375" y="1274275"/>
              <a:chExt cx="691950" cy="1306288"/>
            </a:xfrm>
          </p:grpSpPr>
          <p:cxnSp>
            <p:nvCxnSpPr>
              <p:cNvPr id="471" name="Google Shape;471;p30"/>
              <p:cNvCxnSpPr/>
              <p:nvPr/>
            </p:nvCxnSpPr>
            <p:spPr>
              <a:xfrm>
                <a:off x="6542300" y="1274275"/>
                <a:ext cx="0" cy="1285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72" name="Google Shape;472;p30"/>
              <p:cNvSpPr/>
              <p:nvPr/>
            </p:nvSpPr>
            <p:spPr>
              <a:xfrm>
                <a:off x="6544625" y="1324763"/>
                <a:ext cx="51000" cy="639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30"/>
              <p:cNvSpPr/>
              <p:nvPr/>
            </p:nvSpPr>
            <p:spPr>
              <a:xfrm>
                <a:off x="6544625" y="1411588"/>
                <a:ext cx="84900" cy="639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30"/>
              <p:cNvSpPr/>
              <p:nvPr/>
            </p:nvSpPr>
            <p:spPr>
              <a:xfrm>
                <a:off x="6544625" y="1498438"/>
                <a:ext cx="27600" cy="639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30"/>
              <p:cNvSpPr/>
              <p:nvPr/>
            </p:nvSpPr>
            <p:spPr>
              <a:xfrm>
                <a:off x="6544625" y="1765125"/>
                <a:ext cx="84900" cy="639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30"/>
              <p:cNvSpPr/>
              <p:nvPr/>
            </p:nvSpPr>
            <p:spPr>
              <a:xfrm>
                <a:off x="6544625" y="1851950"/>
                <a:ext cx="659700" cy="639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30"/>
              <p:cNvSpPr/>
              <p:nvPr/>
            </p:nvSpPr>
            <p:spPr>
              <a:xfrm>
                <a:off x="6544625" y="1936275"/>
                <a:ext cx="51000" cy="639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30"/>
              <p:cNvSpPr/>
              <p:nvPr/>
            </p:nvSpPr>
            <p:spPr>
              <a:xfrm>
                <a:off x="6544625" y="2020575"/>
                <a:ext cx="27600" cy="639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30"/>
              <p:cNvSpPr/>
              <p:nvPr/>
            </p:nvSpPr>
            <p:spPr>
              <a:xfrm>
                <a:off x="6544625" y="2242475"/>
                <a:ext cx="494400" cy="639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30"/>
              <p:cNvSpPr/>
              <p:nvPr/>
            </p:nvSpPr>
            <p:spPr>
              <a:xfrm>
                <a:off x="6544625" y="2332975"/>
                <a:ext cx="27600" cy="639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30"/>
              <p:cNvSpPr txBox="1"/>
              <p:nvPr/>
            </p:nvSpPr>
            <p:spPr>
              <a:xfrm rot="5400000">
                <a:off x="6477125" y="1572713"/>
                <a:ext cx="243000" cy="17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Roboto"/>
                    <a:ea typeface="Roboto"/>
                    <a:cs typeface="Roboto"/>
                    <a:sym typeface="Roboto"/>
                  </a:rPr>
                  <a:t>… </a:t>
                </a:r>
                <a:endParaRPr sz="10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82" name="Google Shape;482;p30"/>
              <p:cNvSpPr txBox="1"/>
              <p:nvPr/>
            </p:nvSpPr>
            <p:spPr>
              <a:xfrm rot="5400000">
                <a:off x="6477125" y="2072775"/>
                <a:ext cx="243000" cy="17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Roboto"/>
                    <a:ea typeface="Roboto"/>
                    <a:cs typeface="Roboto"/>
                    <a:sym typeface="Roboto"/>
                  </a:rPr>
                  <a:t>… </a:t>
                </a:r>
                <a:endParaRPr sz="10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83" name="Google Shape;483;p30"/>
              <p:cNvSpPr txBox="1"/>
              <p:nvPr/>
            </p:nvSpPr>
            <p:spPr>
              <a:xfrm rot="5400000">
                <a:off x="6477125" y="2372813"/>
                <a:ext cx="243000" cy="17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Roboto"/>
                    <a:ea typeface="Roboto"/>
                    <a:cs typeface="Roboto"/>
                    <a:sym typeface="Roboto"/>
                  </a:rPr>
                  <a:t>… </a:t>
                </a:r>
                <a:endParaRPr sz="10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cxnSp>
          <p:nvCxnSpPr>
            <p:cNvPr id="484" name="Google Shape;484;p30"/>
            <p:cNvCxnSpPr>
              <a:stCxn id="467" idx="3"/>
            </p:cNvCxnSpPr>
            <p:nvPr/>
          </p:nvCxnSpPr>
          <p:spPr>
            <a:xfrm>
              <a:off x="5723150" y="2399650"/>
              <a:ext cx="5715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85" name="Google Shape;485;p30"/>
            <p:cNvSpPr txBox="1"/>
            <p:nvPr/>
          </p:nvSpPr>
          <p:spPr>
            <a:xfrm>
              <a:off x="6929971" y="2232031"/>
              <a:ext cx="606300" cy="21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Ubuntu"/>
                  <a:ea typeface="Ubuntu"/>
                  <a:cs typeface="Ubuntu"/>
                  <a:sym typeface="Ubuntu"/>
                </a:rPr>
                <a:t>ball</a:t>
              </a:r>
              <a:endParaRPr sz="1000"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86" name="Google Shape;486;p30"/>
            <p:cNvSpPr txBox="1"/>
            <p:nvPr/>
          </p:nvSpPr>
          <p:spPr>
            <a:xfrm>
              <a:off x="6710848" y="2625385"/>
              <a:ext cx="692100" cy="21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Ubuntu"/>
                  <a:ea typeface="Ubuntu"/>
                  <a:cs typeface="Ubuntu"/>
                  <a:sym typeface="Ubuntu"/>
                </a:rPr>
                <a:t>cat</a:t>
              </a:r>
              <a:endParaRPr sz="1000"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87" name="Google Shape;487;p30"/>
            <p:cNvSpPr txBox="1"/>
            <p:nvPr/>
          </p:nvSpPr>
          <p:spPr>
            <a:xfrm>
              <a:off x="6325404" y="1791623"/>
              <a:ext cx="606300" cy="21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Ubuntu"/>
                  <a:ea typeface="Ubuntu"/>
                  <a:cs typeface="Ubuntu"/>
                  <a:sym typeface="Ubuntu"/>
                </a:rPr>
                <a:t>the</a:t>
              </a:r>
              <a:endParaRPr sz="1000"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88" name="Google Shape;488;p30"/>
            <p:cNvSpPr txBox="1"/>
            <p:nvPr/>
          </p:nvSpPr>
          <p:spPr>
            <a:xfrm>
              <a:off x="6347265" y="2145783"/>
              <a:ext cx="606300" cy="21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Ubuntu"/>
                  <a:ea typeface="Ubuntu"/>
                  <a:cs typeface="Ubuntu"/>
                  <a:sym typeface="Ubuntu"/>
                </a:rPr>
                <a:t>dog</a:t>
              </a:r>
              <a:endParaRPr sz="1000"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89" name="Google Shape;489;p30"/>
            <p:cNvSpPr txBox="1"/>
            <p:nvPr/>
          </p:nvSpPr>
          <p:spPr>
            <a:xfrm>
              <a:off x="4643602" y="2894346"/>
              <a:ext cx="1272600" cy="21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Ubuntu"/>
                  <a:ea typeface="Ubuntu"/>
                  <a:cs typeface="Ubuntu"/>
                  <a:sym typeface="Ubuntu"/>
                </a:rPr>
                <a:t>Model</a:t>
              </a:r>
              <a:endParaRPr sz="1000"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Ubuntu"/>
                  <a:ea typeface="Ubuntu"/>
                  <a:cs typeface="Ubuntu"/>
                  <a:sym typeface="Ubuntu"/>
                </a:rPr>
                <a:t>(ngrams, RNNs, ...)</a:t>
              </a:r>
              <a:endParaRPr sz="1000"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490" name="Google Shape;490;p30"/>
          <p:cNvSpPr txBox="1"/>
          <p:nvPr/>
        </p:nvSpPr>
        <p:spPr>
          <a:xfrm>
            <a:off x="457200" y="727500"/>
            <a:ext cx="70113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Learning conditional probability distribution: P(w</a:t>
            </a:r>
            <a:r>
              <a:rPr baseline="-25000" lang="en">
                <a:latin typeface="Ubuntu"/>
                <a:ea typeface="Ubuntu"/>
                <a:cs typeface="Ubuntu"/>
                <a:sym typeface="Ubuntu"/>
              </a:rPr>
              <a:t>t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|w</a:t>
            </a:r>
            <a:r>
              <a:rPr baseline="-25000" lang="en">
                <a:latin typeface="Ubuntu"/>
                <a:ea typeface="Ubuntu"/>
                <a:cs typeface="Ubuntu"/>
                <a:sym typeface="Ubuntu"/>
              </a:rPr>
              <a:t>t-1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, w</a:t>
            </a:r>
            <a:r>
              <a:rPr baseline="-25000" lang="en">
                <a:latin typeface="Ubuntu"/>
                <a:ea typeface="Ubuntu"/>
                <a:cs typeface="Ubuntu"/>
                <a:sym typeface="Ubuntu"/>
              </a:rPr>
              <a:t>t-2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, … )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31"/>
          <p:cNvSpPr/>
          <p:nvPr/>
        </p:nvSpPr>
        <p:spPr>
          <a:xfrm>
            <a:off x="1870975" y="81175"/>
            <a:ext cx="5144400" cy="59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RNN Language Model</a:t>
            </a:r>
            <a:endParaRPr/>
          </a:p>
        </p:txBody>
      </p:sp>
      <p:sp>
        <p:nvSpPr>
          <p:cNvPr id="497" name="Google Shape;497;p31"/>
          <p:cNvSpPr txBox="1"/>
          <p:nvPr/>
        </p:nvSpPr>
        <p:spPr>
          <a:xfrm>
            <a:off x="414625" y="1839975"/>
            <a:ext cx="3934800" cy="20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Language models learns syntax and semantics to solve the task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Can learn representation for words/sentences that can be leveraged for downstream tasks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8" name="Google Shape;498;p31"/>
          <p:cNvSpPr txBox="1"/>
          <p:nvPr/>
        </p:nvSpPr>
        <p:spPr>
          <a:xfrm>
            <a:off x="4795325" y="4437904"/>
            <a:ext cx="4197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“the”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" name="Google Shape;499;p31"/>
          <p:cNvSpPr txBox="1"/>
          <p:nvPr/>
        </p:nvSpPr>
        <p:spPr>
          <a:xfrm>
            <a:off x="5905850" y="4437904"/>
            <a:ext cx="4449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“dog”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p31"/>
          <p:cNvSpPr txBox="1"/>
          <p:nvPr/>
        </p:nvSpPr>
        <p:spPr>
          <a:xfrm>
            <a:off x="7066625" y="4437904"/>
            <a:ext cx="4197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“is”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31"/>
          <p:cNvSpPr/>
          <p:nvPr/>
        </p:nvSpPr>
        <p:spPr>
          <a:xfrm>
            <a:off x="4648950" y="3771637"/>
            <a:ext cx="643625" cy="597585"/>
          </a:xfrm>
          <a:prstGeom prst="flowChartProcess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x</a:t>
            </a:r>
            <a:r>
              <a:rPr lang="en" sz="400"/>
              <a:t>1 </a:t>
            </a:r>
            <a:r>
              <a:rPr lang="en" sz="700"/>
              <a:t>=</a:t>
            </a:r>
            <a:endParaRPr sz="700"/>
          </a:p>
        </p:txBody>
      </p:sp>
      <p:sp>
        <p:nvSpPr>
          <p:cNvPr id="502" name="Google Shape;502;p31"/>
          <p:cNvSpPr/>
          <p:nvPr/>
        </p:nvSpPr>
        <p:spPr>
          <a:xfrm>
            <a:off x="5791950" y="3771637"/>
            <a:ext cx="643625" cy="597585"/>
          </a:xfrm>
          <a:prstGeom prst="flowChartProcess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x</a:t>
            </a:r>
            <a:r>
              <a:rPr lang="en" sz="400"/>
              <a:t>2 </a:t>
            </a:r>
            <a:r>
              <a:rPr lang="en" sz="700"/>
              <a:t>=</a:t>
            </a:r>
            <a:endParaRPr sz="700"/>
          </a:p>
        </p:txBody>
      </p:sp>
      <p:sp>
        <p:nvSpPr>
          <p:cNvPr id="503" name="Google Shape;503;p31"/>
          <p:cNvSpPr/>
          <p:nvPr/>
        </p:nvSpPr>
        <p:spPr>
          <a:xfrm>
            <a:off x="6934950" y="3771637"/>
            <a:ext cx="643625" cy="597585"/>
          </a:xfrm>
          <a:prstGeom prst="flowChartProcess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x</a:t>
            </a:r>
            <a:r>
              <a:rPr lang="en" sz="400"/>
              <a:t>3 </a:t>
            </a:r>
            <a:r>
              <a:rPr lang="en" sz="700"/>
              <a:t>=</a:t>
            </a:r>
            <a:endParaRPr sz="700"/>
          </a:p>
        </p:txBody>
      </p:sp>
      <p:sp>
        <p:nvSpPr>
          <p:cNvPr id="504" name="Google Shape;504;p31"/>
          <p:cNvSpPr/>
          <p:nvPr/>
        </p:nvSpPr>
        <p:spPr>
          <a:xfrm>
            <a:off x="4899725" y="3862821"/>
            <a:ext cx="179700" cy="426000"/>
          </a:xfrm>
          <a:prstGeom prst="bracketPair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1"/>
          <p:cNvSpPr txBox="1"/>
          <p:nvPr/>
        </p:nvSpPr>
        <p:spPr>
          <a:xfrm>
            <a:off x="4831175" y="3738871"/>
            <a:ext cx="3168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Ubuntu"/>
                <a:ea typeface="Ubuntu"/>
                <a:cs typeface="Ubuntu"/>
                <a:sym typeface="Ubuntu"/>
              </a:rPr>
              <a:t>...</a:t>
            </a:r>
            <a:endParaRPr sz="6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Ubuntu"/>
                <a:ea typeface="Ubuntu"/>
                <a:cs typeface="Ubuntu"/>
                <a:sym typeface="Ubuntu"/>
              </a:rPr>
              <a:t>0.2</a:t>
            </a:r>
            <a:endParaRPr sz="6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Ubuntu"/>
                <a:ea typeface="Ubuntu"/>
                <a:cs typeface="Ubuntu"/>
                <a:sym typeface="Ubuntu"/>
              </a:rPr>
              <a:t>0.6</a:t>
            </a:r>
            <a:endParaRPr sz="6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Ubuntu"/>
                <a:ea typeface="Ubuntu"/>
                <a:cs typeface="Ubuntu"/>
                <a:sym typeface="Ubuntu"/>
              </a:rPr>
              <a:t>-0.3</a:t>
            </a:r>
            <a:endParaRPr sz="6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Ubuntu"/>
                <a:ea typeface="Ubuntu"/>
                <a:cs typeface="Ubuntu"/>
                <a:sym typeface="Ubuntu"/>
              </a:rPr>
              <a:t>...</a:t>
            </a:r>
            <a:endParaRPr sz="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6" name="Google Shape;506;p31"/>
          <p:cNvSpPr/>
          <p:nvPr/>
        </p:nvSpPr>
        <p:spPr>
          <a:xfrm>
            <a:off x="6042725" y="3862821"/>
            <a:ext cx="179700" cy="426000"/>
          </a:xfrm>
          <a:prstGeom prst="bracketPair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1"/>
          <p:cNvSpPr txBox="1"/>
          <p:nvPr/>
        </p:nvSpPr>
        <p:spPr>
          <a:xfrm>
            <a:off x="5974175" y="3738871"/>
            <a:ext cx="3168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Ubuntu"/>
                <a:ea typeface="Ubuntu"/>
                <a:cs typeface="Ubuntu"/>
                <a:sym typeface="Ubuntu"/>
              </a:rPr>
              <a:t>...</a:t>
            </a:r>
            <a:endParaRPr sz="6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Ubuntu"/>
                <a:ea typeface="Ubuntu"/>
                <a:cs typeface="Ubuntu"/>
                <a:sym typeface="Ubuntu"/>
              </a:rPr>
              <a:t>0.1</a:t>
            </a:r>
            <a:endParaRPr sz="6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Ubuntu"/>
                <a:ea typeface="Ubuntu"/>
                <a:cs typeface="Ubuntu"/>
                <a:sym typeface="Ubuntu"/>
              </a:rPr>
              <a:t>-0.5</a:t>
            </a:r>
            <a:endParaRPr sz="6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Ubuntu"/>
                <a:ea typeface="Ubuntu"/>
                <a:cs typeface="Ubuntu"/>
                <a:sym typeface="Ubuntu"/>
              </a:rPr>
              <a:t>0.2</a:t>
            </a:r>
            <a:endParaRPr sz="6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Ubuntu"/>
                <a:ea typeface="Ubuntu"/>
                <a:cs typeface="Ubuntu"/>
                <a:sym typeface="Ubuntu"/>
              </a:rPr>
              <a:t>...</a:t>
            </a:r>
            <a:endParaRPr sz="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8" name="Google Shape;508;p31"/>
          <p:cNvSpPr/>
          <p:nvPr/>
        </p:nvSpPr>
        <p:spPr>
          <a:xfrm>
            <a:off x="7185725" y="3862821"/>
            <a:ext cx="179700" cy="426000"/>
          </a:xfrm>
          <a:prstGeom prst="bracketPair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31"/>
          <p:cNvSpPr txBox="1"/>
          <p:nvPr/>
        </p:nvSpPr>
        <p:spPr>
          <a:xfrm>
            <a:off x="7117175" y="3738871"/>
            <a:ext cx="3168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Ubuntu"/>
                <a:ea typeface="Ubuntu"/>
                <a:cs typeface="Ubuntu"/>
                <a:sym typeface="Ubuntu"/>
              </a:rPr>
              <a:t>...</a:t>
            </a:r>
            <a:endParaRPr sz="6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Ubuntu"/>
                <a:ea typeface="Ubuntu"/>
                <a:cs typeface="Ubuntu"/>
                <a:sym typeface="Ubuntu"/>
              </a:rPr>
              <a:t>-0.2</a:t>
            </a:r>
            <a:endParaRPr sz="6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Ubuntu"/>
                <a:ea typeface="Ubuntu"/>
                <a:cs typeface="Ubuntu"/>
                <a:sym typeface="Ubuntu"/>
              </a:rPr>
              <a:t>0.9</a:t>
            </a:r>
            <a:endParaRPr sz="6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Ubuntu"/>
                <a:ea typeface="Ubuntu"/>
                <a:cs typeface="Ubuntu"/>
                <a:sym typeface="Ubuntu"/>
              </a:rPr>
              <a:t>-0.7</a:t>
            </a:r>
            <a:endParaRPr sz="6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Ubuntu"/>
                <a:ea typeface="Ubuntu"/>
                <a:cs typeface="Ubuntu"/>
                <a:sym typeface="Ubuntu"/>
              </a:rPr>
              <a:t>...</a:t>
            </a:r>
            <a:endParaRPr sz="60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10" name="Google Shape;510;p31"/>
          <p:cNvCxnSpPr/>
          <p:nvPr/>
        </p:nvCxnSpPr>
        <p:spPr>
          <a:xfrm rot="10800000">
            <a:off x="4970763" y="3306937"/>
            <a:ext cx="0" cy="46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1" name="Google Shape;511;p31"/>
          <p:cNvSpPr txBox="1"/>
          <p:nvPr/>
        </p:nvSpPr>
        <p:spPr>
          <a:xfrm>
            <a:off x="4659075" y="3391313"/>
            <a:ext cx="3879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b="1" lang="en" sz="600">
                <a:latin typeface="Roboto"/>
                <a:ea typeface="Roboto"/>
                <a:cs typeface="Roboto"/>
                <a:sym typeface="Roboto"/>
              </a:rPr>
              <a:t>x</a:t>
            </a:r>
            <a:endParaRPr b="1" sz="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12" name="Google Shape;512;p31"/>
          <p:cNvCxnSpPr/>
          <p:nvPr/>
        </p:nvCxnSpPr>
        <p:spPr>
          <a:xfrm rot="10800000">
            <a:off x="6113763" y="3306937"/>
            <a:ext cx="0" cy="46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3" name="Google Shape;513;p31"/>
          <p:cNvSpPr txBox="1"/>
          <p:nvPr/>
        </p:nvSpPr>
        <p:spPr>
          <a:xfrm>
            <a:off x="5802075" y="3391313"/>
            <a:ext cx="3879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b="1" lang="en" sz="600">
                <a:latin typeface="Roboto"/>
                <a:ea typeface="Roboto"/>
                <a:cs typeface="Roboto"/>
                <a:sym typeface="Roboto"/>
              </a:rPr>
              <a:t>x</a:t>
            </a:r>
            <a:endParaRPr b="1" sz="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14" name="Google Shape;514;p31"/>
          <p:cNvCxnSpPr/>
          <p:nvPr/>
        </p:nvCxnSpPr>
        <p:spPr>
          <a:xfrm rot="10800000">
            <a:off x="7256763" y="3306937"/>
            <a:ext cx="0" cy="46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5" name="Google Shape;515;p31"/>
          <p:cNvSpPr txBox="1"/>
          <p:nvPr/>
        </p:nvSpPr>
        <p:spPr>
          <a:xfrm>
            <a:off x="6945075" y="3391313"/>
            <a:ext cx="3879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b="1" lang="en" sz="600">
                <a:latin typeface="Roboto"/>
                <a:ea typeface="Roboto"/>
                <a:cs typeface="Roboto"/>
                <a:sym typeface="Roboto"/>
              </a:rPr>
              <a:t>x</a:t>
            </a:r>
            <a:endParaRPr b="1" sz="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16" name="Google Shape;516;p31"/>
          <p:cNvCxnSpPr/>
          <p:nvPr/>
        </p:nvCxnSpPr>
        <p:spPr>
          <a:xfrm rot="10800000">
            <a:off x="4970763" y="2390650"/>
            <a:ext cx="0" cy="483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7" name="Google Shape;517;p31"/>
          <p:cNvSpPr/>
          <p:nvPr/>
        </p:nvSpPr>
        <p:spPr>
          <a:xfrm>
            <a:off x="4648950" y="1976275"/>
            <a:ext cx="643625" cy="426000"/>
          </a:xfrm>
          <a:prstGeom prst="flowChartProcess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o</a:t>
            </a:r>
            <a:r>
              <a:rPr lang="en" sz="600"/>
              <a:t>1</a:t>
            </a:r>
            <a:endParaRPr/>
          </a:p>
        </p:txBody>
      </p:sp>
      <p:sp>
        <p:nvSpPr>
          <p:cNvPr id="518" name="Google Shape;518;p31"/>
          <p:cNvSpPr/>
          <p:nvPr/>
        </p:nvSpPr>
        <p:spPr>
          <a:xfrm>
            <a:off x="4648950" y="2873949"/>
            <a:ext cx="643625" cy="426000"/>
          </a:xfrm>
          <a:prstGeom prst="flowChartProcess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</a:t>
            </a:r>
            <a:r>
              <a:rPr lang="en" sz="600"/>
              <a:t>1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9" name="Google Shape;519;p31"/>
          <p:cNvSpPr txBox="1"/>
          <p:nvPr/>
        </p:nvSpPr>
        <p:spPr>
          <a:xfrm>
            <a:off x="4659075" y="2476913"/>
            <a:ext cx="3879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b="1" lang="en" sz="600">
                <a:latin typeface="Roboto"/>
                <a:ea typeface="Roboto"/>
                <a:cs typeface="Roboto"/>
                <a:sym typeface="Roboto"/>
              </a:rPr>
              <a:t>o</a:t>
            </a:r>
            <a:endParaRPr b="1"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0" name="Google Shape;520;p31"/>
          <p:cNvSpPr txBox="1"/>
          <p:nvPr/>
        </p:nvSpPr>
        <p:spPr>
          <a:xfrm rot="-5400000">
            <a:off x="4584588" y="1650175"/>
            <a:ext cx="4995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softmax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21" name="Google Shape;521;p31"/>
          <p:cNvCxnSpPr/>
          <p:nvPr/>
        </p:nvCxnSpPr>
        <p:spPr>
          <a:xfrm flipH="1" rot="10800000">
            <a:off x="4970763" y="1542475"/>
            <a:ext cx="600" cy="433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2" name="Google Shape;522;p31"/>
          <p:cNvCxnSpPr/>
          <p:nvPr/>
        </p:nvCxnSpPr>
        <p:spPr>
          <a:xfrm rot="10800000">
            <a:off x="6113763" y="2390650"/>
            <a:ext cx="0" cy="483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3" name="Google Shape;523;p31"/>
          <p:cNvSpPr/>
          <p:nvPr/>
        </p:nvSpPr>
        <p:spPr>
          <a:xfrm>
            <a:off x="5791950" y="1976275"/>
            <a:ext cx="643625" cy="426000"/>
          </a:xfrm>
          <a:prstGeom prst="flowChartProcess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o</a:t>
            </a:r>
            <a:r>
              <a:rPr lang="en" sz="600"/>
              <a:t>2</a:t>
            </a:r>
            <a:endParaRPr/>
          </a:p>
        </p:txBody>
      </p:sp>
      <p:sp>
        <p:nvSpPr>
          <p:cNvPr id="524" name="Google Shape;524;p31"/>
          <p:cNvSpPr/>
          <p:nvPr/>
        </p:nvSpPr>
        <p:spPr>
          <a:xfrm>
            <a:off x="5791950" y="2873949"/>
            <a:ext cx="643625" cy="426000"/>
          </a:xfrm>
          <a:prstGeom prst="flowChartProcess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</a:t>
            </a:r>
            <a:r>
              <a:rPr lang="en" sz="600"/>
              <a:t>2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5" name="Google Shape;525;p31"/>
          <p:cNvSpPr txBox="1"/>
          <p:nvPr/>
        </p:nvSpPr>
        <p:spPr>
          <a:xfrm>
            <a:off x="5802075" y="2476913"/>
            <a:ext cx="3879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b="1" lang="en" sz="600">
                <a:latin typeface="Roboto"/>
                <a:ea typeface="Roboto"/>
                <a:cs typeface="Roboto"/>
                <a:sym typeface="Roboto"/>
              </a:rPr>
              <a:t>o</a:t>
            </a:r>
            <a:endParaRPr b="1"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6" name="Google Shape;526;p31"/>
          <p:cNvSpPr txBox="1"/>
          <p:nvPr/>
        </p:nvSpPr>
        <p:spPr>
          <a:xfrm rot="-5400000">
            <a:off x="5727588" y="1650175"/>
            <a:ext cx="4995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softmax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27" name="Google Shape;527;p31"/>
          <p:cNvCxnSpPr/>
          <p:nvPr/>
        </p:nvCxnSpPr>
        <p:spPr>
          <a:xfrm flipH="1" rot="10800000">
            <a:off x="6113763" y="1542475"/>
            <a:ext cx="600" cy="433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8" name="Google Shape;528;p31"/>
          <p:cNvCxnSpPr/>
          <p:nvPr/>
        </p:nvCxnSpPr>
        <p:spPr>
          <a:xfrm rot="10800000">
            <a:off x="7256763" y="2390650"/>
            <a:ext cx="0" cy="483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9" name="Google Shape;529;p31"/>
          <p:cNvSpPr/>
          <p:nvPr/>
        </p:nvSpPr>
        <p:spPr>
          <a:xfrm>
            <a:off x="6934950" y="1976275"/>
            <a:ext cx="643625" cy="426000"/>
          </a:xfrm>
          <a:prstGeom prst="flowChartProcess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o</a:t>
            </a:r>
            <a:r>
              <a:rPr lang="en" sz="600"/>
              <a:t>3</a:t>
            </a:r>
            <a:endParaRPr/>
          </a:p>
        </p:txBody>
      </p:sp>
      <p:sp>
        <p:nvSpPr>
          <p:cNvPr id="530" name="Google Shape;530;p31"/>
          <p:cNvSpPr/>
          <p:nvPr/>
        </p:nvSpPr>
        <p:spPr>
          <a:xfrm>
            <a:off x="6934950" y="2873949"/>
            <a:ext cx="643625" cy="426000"/>
          </a:xfrm>
          <a:prstGeom prst="flowChartProcess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</a:t>
            </a:r>
            <a:r>
              <a:rPr lang="en" sz="600"/>
              <a:t>3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1" name="Google Shape;531;p31"/>
          <p:cNvSpPr txBox="1"/>
          <p:nvPr/>
        </p:nvSpPr>
        <p:spPr>
          <a:xfrm>
            <a:off x="6945075" y="2476913"/>
            <a:ext cx="3879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b="1" lang="en" sz="600">
                <a:latin typeface="Roboto"/>
                <a:ea typeface="Roboto"/>
                <a:cs typeface="Roboto"/>
                <a:sym typeface="Roboto"/>
              </a:rPr>
              <a:t>o</a:t>
            </a:r>
            <a:endParaRPr b="1"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2" name="Google Shape;532;p31"/>
          <p:cNvSpPr txBox="1"/>
          <p:nvPr/>
        </p:nvSpPr>
        <p:spPr>
          <a:xfrm rot="-5400000">
            <a:off x="6870588" y="1650175"/>
            <a:ext cx="4995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softmax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33" name="Google Shape;533;p31"/>
          <p:cNvCxnSpPr/>
          <p:nvPr/>
        </p:nvCxnSpPr>
        <p:spPr>
          <a:xfrm flipH="1" rot="10800000">
            <a:off x="7256763" y="1542475"/>
            <a:ext cx="600" cy="433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34" name="Google Shape;534;p31"/>
          <p:cNvGrpSpPr/>
          <p:nvPr/>
        </p:nvGrpSpPr>
        <p:grpSpPr>
          <a:xfrm rot="-5400000">
            <a:off x="4581743" y="674642"/>
            <a:ext cx="716591" cy="885924"/>
            <a:chOff x="6325404" y="1746500"/>
            <a:chExt cx="1210867" cy="1306288"/>
          </a:xfrm>
        </p:grpSpPr>
        <p:grpSp>
          <p:nvGrpSpPr>
            <p:cNvPr id="535" name="Google Shape;535;p31"/>
            <p:cNvGrpSpPr/>
            <p:nvPr/>
          </p:nvGrpSpPr>
          <p:grpSpPr>
            <a:xfrm>
              <a:off x="6373350" y="1746500"/>
              <a:ext cx="691950" cy="1306288"/>
              <a:chOff x="6512375" y="1274275"/>
              <a:chExt cx="691950" cy="1306288"/>
            </a:xfrm>
          </p:grpSpPr>
          <p:cxnSp>
            <p:nvCxnSpPr>
              <p:cNvPr id="536" name="Google Shape;536;p31"/>
              <p:cNvCxnSpPr/>
              <p:nvPr/>
            </p:nvCxnSpPr>
            <p:spPr>
              <a:xfrm>
                <a:off x="6542300" y="1274275"/>
                <a:ext cx="0" cy="1285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37" name="Google Shape;537;p31"/>
              <p:cNvSpPr/>
              <p:nvPr/>
            </p:nvSpPr>
            <p:spPr>
              <a:xfrm>
                <a:off x="6544625" y="1324763"/>
                <a:ext cx="51000" cy="639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31"/>
              <p:cNvSpPr/>
              <p:nvPr/>
            </p:nvSpPr>
            <p:spPr>
              <a:xfrm>
                <a:off x="6544625" y="1411588"/>
                <a:ext cx="84900" cy="639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31"/>
              <p:cNvSpPr/>
              <p:nvPr/>
            </p:nvSpPr>
            <p:spPr>
              <a:xfrm>
                <a:off x="6544625" y="1498438"/>
                <a:ext cx="27600" cy="639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31"/>
              <p:cNvSpPr/>
              <p:nvPr/>
            </p:nvSpPr>
            <p:spPr>
              <a:xfrm>
                <a:off x="6544625" y="1765125"/>
                <a:ext cx="84900" cy="639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31"/>
              <p:cNvSpPr/>
              <p:nvPr/>
            </p:nvSpPr>
            <p:spPr>
              <a:xfrm>
                <a:off x="6544625" y="1851950"/>
                <a:ext cx="659700" cy="639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31"/>
              <p:cNvSpPr/>
              <p:nvPr/>
            </p:nvSpPr>
            <p:spPr>
              <a:xfrm>
                <a:off x="6544625" y="1936275"/>
                <a:ext cx="51000" cy="639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31"/>
              <p:cNvSpPr/>
              <p:nvPr/>
            </p:nvSpPr>
            <p:spPr>
              <a:xfrm>
                <a:off x="6544625" y="2020575"/>
                <a:ext cx="27600" cy="639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31"/>
              <p:cNvSpPr/>
              <p:nvPr/>
            </p:nvSpPr>
            <p:spPr>
              <a:xfrm>
                <a:off x="6544625" y="2242475"/>
                <a:ext cx="494400" cy="639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31"/>
              <p:cNvSpPr/>
              <p:nvPr/>
            </p:nvSpPr>
            <p:spPr>
              <a:xfrm>
                <a:off x="6544625" y="2332975"/>
                <a:ext cx="27600" cy="639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31"/>
              <p:cNvSpPr txBox="1"/>
              <p:nvPr/>
            </p:nvSpPr>
            <p:spPr>
              <a:xfrm rot="5400000">
                <a:off x="6477125" y="1572713"/>
                <a:ext cx="243000" cy="17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Roboto"/>
                    <a:ea typeface="Roboto"/>
                    <a:cs typeface="Roboto"/>
                    <a:sym typeface="Roboto"/>
                  </a:rPr>
                  <a:t>… </a:t>
                </a:r>
                <a:endParaRPr sz="10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47" name="Google Shape;547;p31"/>
              <p:cNvSpPr txBox="1"/>
              <p:nvPr/>
            </p:nvSpPr>
            <p:spPr>
              <a:xfrm rot="5400000">
                <a:off x="6477125" y="2072775"/>
                <a:ext cx="243000" cy="17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Roboto"/>
                    <a:ea typeface="Roboto"/>
                    <a:cs typeface="Roboto"/>
                    <a:sym typeface="Roboto"/>
                  </a:rPr>
                  <a:t>… </a:t>
                </a:r>
                <a:endParaRPr sz="10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48" name="Google Shape;548;p31"/>
              <p:cNvSpPr txBox="1"/>
              <p:nvPr/>
            </p:nvSpPr>
            <p:spPr>
              <a:xfrm rot="5400000">
                <a:off x="6477125" y="2372813"/>
                <a:ext cx="243000" cy="17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Roboto"/>
                    <a:ea typeface="Roboto"/>
                    <a:cs typeface="Roboto"/>
                    <a:sym typeface="Roboto"/>
                  </a:rPr>
                  <a:t>… </a:t>
                </a:r>
                <a:endParaRPr sz="10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549" name="Google Shape;549;p31"/>
            <p:cNvSpPr txBox="1"/>
            <p:nvPr/>
          </p:nvSpPr>
          <p:spPr>
            <a:xfrm>
              <a:off x="6929971" y="2232031"/>
              <a:ext cx="606300" cy="21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latin typeface="Ubuntu"/>
                  <a:ea typeface="Ubuntu"/>
                  <a:cs typeface="Ubuntu"/>
                  <a:sym typeface="Ubuntu"/>
                </a:rPr>
                <a:t>dog</a:t>
              </a:r>
              <a:endParaRPr sz="600"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50" name="Google Shape;550;p31"/>
            <p:cNvSpPr txBox="1"/>
            <p:nvPr/>
          </p:nvSpPr>
          <p:spPr>
            <a:xfrm>
              <a:off x="6710848" y="2625385"/>
              <a:ext cx="692100" cy="21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latin typeface="Ubuntu"/>
                  <a:ea typeface="Ubuntu"/>
                  <a:cs typeface="Ubuntu"/>
                  <a:sym typeface="Ubuntu"/>
                </a:rPr>
                <a:t>man</a:t>
              </a:r>
              <a:endParaRPr sz="600"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51" name="Google Shape;551;p31"/>
            <p:cNvSpPr txBox="1"/>
            <p:nvPr/>
          </p:nvSpPr>
          <p:spPr>
            <a:xfrm>
              <a:off x="6325404" y="1791623"/>
              <a:ext cx="606300" cy="21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latin typeface="Ubuntu"/>
                  <a:ea typeface="Ubuntu"/>
                  <a:cs typeface="Ubuntu"/>
                  <a:sym typeface="Ubuntu"/>
                </a:rPr>
                <a:t>cab</a:t>
              </a:r>
              <a:endParaRPr sz="600"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52" name="Google Shape;552;p31"/>
            <p:cNvSpPr txBox="1"/>
            <p:nvPr/>
          </p:nvSpPr>
          <p:spPr>
            <a:xfrm>
              <a:off x="6347265" y="2145783"/>
              <a:ext cx="606300" cy="21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latin typeface="Ubuntu"/>
                  <a:ea typeface="Ubuntu"/>
                  <a:cs typeface="Ubuntu"/>
                  <a:sym typeface="Ubuntu"/>
                </a:rPr>
                <a:t>cat</a:t>
              </a:r>
              <a:endParaRPr sz="600"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553" name="Google Shape;553;p31"/>
          <p:cNvGrpSpPr/>
          <p:nvPr/>
        </p:nvGrpSpPr>
        <p:grpSpPr>
          <a:xfrm rot="-5400000">
            <a:off x="5724743" y="674642"/>
            <a:ext cx="716591" cy="885924"/>
            <a:chOff x="6325404" y="1746500"/>
            <a:chExt cx="1210867" cy="1306288"/>
          </a:xfrm>
        </p:grpSpPr>
        <p:grpSp>
          <p:nvGrpSpPr>
            <p:cNvPr id="554" name="Google Shape;554;p31"/>
            <p:cNvGrpSpPr/>
            <p:nvPr/>
          </p:nvGrpSpPr>
          <p:grpSpPr>
            <a:xfrm>
              <a:off x="6373350" y="1746500"/>
              <a:ext cx="691950" cy="1306288"/>
              <a:chOff x="6512375" y="1274275"/>
              <a:chExt cx="691950" cy="1306288"/>
            </a:xfrm>
          </p:grpSpPr>
          <p:cxnSp>
            <p:nvCxnSpPr>
              <p:cNvPr id="555" name="Google Shape;555;p31"/>
              <p:cNvCxnSpPr/>
              <p:nvPr/>
            </p:nvCxnSpPr>
            <p:spPr>
              <a:xfrm>
                <a:off x="6542300" y="1274275"/>
                <a:ext cx="0" cy="1285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56" name="Google Shape;556;p31"/>
              <p:cNvSpPr/>
              <p:nvPr/>
            </p:nvSpPr>
            <p:spPr>
              <a:xfrm>
                <a:off x="6544625" y="1324763"/>
                <a:ext cx="51000" cy="639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31"/>
              <p:cNvSpPr/>
              <p:nvPr/>
            </p:nvSpPr>
            <p:spPr>
              <a:xfrm>
                <a:off x="6544625" y="1411588"/>
                <a:ext cx="84900" cy="639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31"/>
              <p:cNvSpPr/>
              <p:nvPr/>
            </p:nvSpPr>
            <p:spPr>
              <a:xfrm>
                <a:off x="6544625" y="1498438"/>
                <a:ext cx="27600" cy="639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31"/>
              <p:cNvSpPr/>
              <p:nvPr/>
            </p:nvSpPr>
            <p:spPr>
              <a:xfrm>
                <a:off x="6544625" y="1765125"/>
                <a:ext cx="84900" cy="639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31"/>
              <p:cNvSpPr/>
              <p:nvPr/>
            </p:nvSpPr>
            <p:spPr>
              <a:xfrm>
                <a:off x="6544625" y="1851950"/>
                <a:ext cx="659700" cy="639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31"/>
              <p:cNvSpPr/>
              <p:nvPr/>
            </p:nvSpPr>
            <p:spPr>
              <a:xfrm>
                <a:off x="6544625" y="1936275"/>
                <a:ext cx="51000" cy="639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31"/>
              <p:cNvSpPr/>
              <p:nvPr/>
            </p:nvSpPr>
            <p:spPr>
              <a:xfrm>
                <a:off x="6544625" y="2020575"/>
                <a:ext cx="27600" cy="639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31"/>
              <p:cNvSpPr/>
              <p:nvPr/>
            </p:nvSpPr>
            <p:spPr>
              <a:xfrm>
                <a:off x="6544625" y="2242475"/>
                <a:ext cx="494400" cy="639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31"/>
              <p:cNvSpPr/>
              <p:nvPr/>
            </p:nvSpPr>
            <p:spPr>
              <a:xfrm>
                <a:off x="6544625" y="2332975"/>
                <a:ext cx="27600" cy="639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31"/>
              <p:cNvSpPr txBox="1"/>
              <p:nvPr/>
            </p:nvSpPr>
            <p:spPr>
              <a:xfrm rot="5400000">
                <a:off x="6477125" y="1572713"/>
                <a:ext cx="243000" cy="17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Roboto"/>
                    <a:ea typeface="Roboto"/>
                    <a:cs typeface="Roboto"/>
                    <a:sym typeface="Roboto"/>
                  </a:rPr>
                  <a:t>… </a:t>
                </a:r>
                <a:endParaRPr sz="10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6" name="Google Shape;566;p31"/>
              <p:cNvSpPr txBox="1"/>
              <p:nvPr/>
            </p:nvSpPr>
            <p:spPr>
              <a:xfrm rot="5400000">
                <a:off x="6477125" y="2072775"/>
                <a:ext cx="243000" cy="17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Roboto"/>
                    <a:ea typeface="Roboto"/>
                    <a:cs typeface="Roboto"/>
                    <a:sym typeface="Roboto"/>
                  </a:rPr>
                  <a:t>… </a:t>
                </a:r>
                <a:endParaRPr sz="10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7" name="Google Shape;567;p31"/>
              <p:cNvSpPr txBox="1"/>
              <p:nvPr/>
            </p:nvSpPr>
            <p:spPr>
              <a:xfrm rot="5400000">
                <a:off x="6477125" y="2372813"/>
                <a:ext cx="243000" cy="17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Roboto"/>
                    <a:ea typeface="Roboto"/>
                    <a:cs typeface="Roboto"/>
                    <a:sym typeface="Roboto"/>
                  </a:rPr>
                  <a:t>… </a:t>
                </a:r>
                <a:endParaRPr sz="10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568" name="Google Shape;568;p31"/>
            <p:cNvSpPr txBox="1"/>
            <p:nvPr/>
          </p:nvSpPr>
          <p:spPr>
            <a:xfrm>
              <a:off x="6929971" y="2232031"/>
              <a:ext cx="606300" cy="21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latin typeface="Ubuntu"/>
                  <a:ea typeface="Ubuntu"/>
                  <a:cs typeface="Ubuntu"/>
                  <a:sym typeface="Ubuntu"/>
                </a:rPr>
                <a:t>is</a:t>
              </a:r>
              <a:endParaRPr sz="600"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69" name="Google Shape;569;p31"/>
            <p:cNvSpPr txBox="1"/>
            <p:nvPr/>
          </p:nvSpPr>
          <p:spPr>
            <a:xfrm>
              <a:off x="6710848" y="2625385"/>
              <a:ext cx="692100" cy="21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latin typeface="Ubuntu"/>
                  <a:ea typeface="Ubuntu"/>
                  <a:cs typeface="Ubuntu"/>
                  <a:sym typeface="Ubuntu"/>
                </a:rPr>
                <a:t>has</a:t>
              </a:r>
              <a:endParaRPr sz="600"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70" name="Google Shape;570;p31"/>
            <p:cNvSpPr txBox="1"/>
            <p:nvPr/>
          </p:nvSpPr>
          <p:spPr>
            <a:xfrm>
              <a:off x="6325404" y="1791623"/>
              <a:ext cx="606300" cy="21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latin typeface="Ubuntu"/>
                  <a:ea typeface="Ubuntu"/>
                  <a:cs typeface="Ubuntu"/>
                  <a:sym typeface="Ubuntu"/>
                </a:rPr>
                <a:t>run</a:t>
              </a:r>
              <a:endParaRPr sz="600"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71" name="Google Shape;571;p31"/>
            <p:cNvSpPr txBox="1"/>
            <p:nvPr/>
          </p:nvSpPr>
          <p:spPr>
            <a:xfrm>
              <a:off x="6347265" y="2145783"/>
              <a:ext cx="606300" cy="21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latin typeface="Ubuntu"/>
                  <a:ea typeface="Ubuntu"/>
                  <a:cs typeface="Ubuntu"/>
                  <a:sym typeface="Ubuntu"/>
                </a:rPr>
                <a:t>bark</a:t>
              </a:r>
              <a:endParaRPr sz="600"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572" name="Google Shape;572;p31"/>
          <p:cNvGrpSpPr/>
          <p:nvPr/>
        </p:nvGrpSpPr>
        <p:grpSpPr>
          <a:xfrm rot="-5400000">
            <a:off x="6824161" y="631060"/>
            <a:ext cx="803755" cy="885924"/>
            <a:chOff x="6325404" y="1746500"/>
            <a:chExt cx="1358153" cy="1306288"/>
          </a:xfrm>
        </p:grpSpPr>
        <p:grpSp>
          <p:nvGrpSpPr>
            <p:cNvPr id="573" name="Google Shape;573;p31"/>
            <p:cNvGrpSpPr/>
            <p:nvPr/>
          </p:nvGrpSpPr>
          <p:grpSpPr>
            <a:xfrm>
              <a:off x="6373350" y="1746500"/>
              <a:ext cx="691950" cy="1306288"/>
              <a:chOff x="6512375" y="1274275"/>
              <a:chExt cx="691950" cy="1306288"/>
            </a:xfrm>
          </p:grpSpPr>
          <p:cxnSp>
            <p:nvCxnSpPr>
              <p:cNvPr id="574" name="Google Shape;574;p31"/>
              <p:cNvCxnSpPr/>
              <p:nvPr/>
            </p:nvCxnSpPr>
            <p:spPr>
              <a:xfrm>
                <a:off x="6542300" y="1274275"/>
                <a:ext cx="0" cy="1285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75" name="Google Shape;575;p31"/>
              <p:cNvSpPr/>
              <p:nvPr/>
            </p:nvSpPr>
            <p:spPr>
              <a:xfrm>
                <a:off x="6544625" y="1324763"/>
                <a:ext cx="51000" cy="639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31"/>
              <p:cNvSpPr/>
              <p:nvPr/>
            </p:nvSpPr>
            <p:spPr>
              <a:xfrm>
                <a:off x="6544625" y="1411588"/>
                <a:ext cx="84900" cy="639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31"/>
              <p:cNvSpPr/>
              <p:nvPr/>
            </p:nvSpPr>
            <p:spPr>
              <a:xfrm>
                <a:off x="6544625" y="1498438"/>
                <a:ext cx="27600" cy="639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31"/>
              <p:cNvSpPr/>
              <p:nvPr/>
            </p:nvSpPr>
            <p:spPr>
              <a:xfrm>
                <a:off x="6544625" y="1765125"/>
                <a:ext cx="84900" cy="639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31"/>
              <p:cNvSpPr/>
              <p:nvPr/>
            </p:nvSpPr>
            <p:spPr>
              <a:xfrm>
                <a:off x="6544625" y="1851950"/>
                <a:ext cx="659700" cy="639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31"/>
              <p:cNvSpPr/>
              <p:nvPr/>
            </p:nvSpPr>
            <p:spPr>
              <a:xfrm>
                <a:off x="6544625" y="1936275"/>
                <a:ext cx="51000" cy="639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31"/>
              <p:cNvSpPr/>
              <p:nvPr/>
            </p:nvSpPr>
            <p:spPr>
              <a:xfrm>
                <a:off x="6544625" y="2020575"/>
                <a:ext cx="27600" cy="639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31"/>
              <p:cNvSpPr/>
              <p:nvPr/>
            </p:nvSpPr>
            <p:spPr>
              <a:xfrm>
                <a:off x="6544625" y="2242475"/>
                <a:ext cx="494400" cy="639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31"/>
              <p:cNvSpPr/>
              <p:nvPr/>
            </p:nvSpPr>
            <p:spPr>
              <a:xfrm>
                <a:off x="6544625" y="2332975"/>
                <a:ext cx="27600" cy="639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31"/>
              <p:cNvSpPr txBox="1"/>
              <p:nvPr/>
            </p:nvSpPr>
            <p:spPr>
              <a:xfrm rot="5400000">
                <a:off x="6477125" y="1572713"/>
                <a:ext cx="243000" cy="17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Roboto"/>
                    <a:ea typeface="Roboto"/>
                    <a:cs typeface="Roboto"/>
                    <a:sym typeface="Roboto"/>
                  </a:rPr>
                  <a:t>… </a:t>
                </a:r>
                <a:endParaRPr sz="10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85" name="Google Shape;585;p31"/>
              <p:cNvSpPr txBox="1"/>
              <p:nvPr/>
            </p:nvSpPr>
            <p:spPr>
              <a:xfrm rot="5400000">
                <a:off x="6477125" y="2072775"/>
                <a:ext cx="243000" cy="17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Roboto"/>
                    <a:ea typeface="Roboto"/>
                    <a:cs typeface="Roboto"/>
                    <a:sym typeface="Roboto"/>
                  </a:rPr>
                  <a:t>… </a:t>
                </a:r>
                <a:endParaRPr sz="10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86" name="Google Shape;586;p31"/>
              <p:cNvSpPr txBox="1"/>
              <p:nvPr/>
            </p:nvSpPr>
            <p:spPr>
              <a:xfrm rot="5400000">
                <a:off x="6477125" y="2372813"/>
                <a:ext cx="243000" cy="17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Roboto"/>
                    <a:ea typeface="Roboto"/>
                    <a:cs typeface="Roboto"/>
                    <a:sym typeface="Roboto"/>
                  </a:rPr>
                  <a:t>… </a:t>
                </a:r>
                <a:endParaRPr sz="10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587" name="Google Shape;587;p31"/>
            <p:cNvSpPr txBox="1"/>
            <p:nvPr/>
          </p:nvSpPr>
          <p:spPr>
            <a:xfrm>
              <a:off x="6929957" y="2232047"/>
              <a:ext cx="753600" cy="21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latin typeface="Ubuntu"/>
                  <a:ea typeface="Ubuntu"/>
                  <a:cs typeface="Ubuntu"/>
                  <a:sym typeface="Ubuntu"/>
                </a:rPr>
                <a:t>chasing</a:t>
              </a:r>
              <a:endParaRPr sz="600"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88" name="Google Shape;588;p31"/>
            <p:cNvSpPr txBox="1"/>
            <p:nvPr/>
          </p:nvSpPr>
          <p:spPr>
            <a:xfrm>
              <a:off x="6821137" y="2625368"/>
              <a:ext cx="806400" cy="21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latin typeface="Ubuntu"/>
                  <a:ea typeface="Ubuntu"/>
                  <a:cs typeface="Ubuntu"/>
                  <a:sym typeface="Ubuntu"/>
                </a:rPr>
                <a:t>running</a:t>
              </a:r>
              <a:endParaRPr sz="600"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89" name="Google Shape;589;p31"/>
            <p:cNvSpPr txBox="1"/>
            <p:nvPr/>
          </p:nvSpPr>
          <p:spPr>
            <a:xfrm>
              <a:off x="6325404" y="1791623"/>
              <a:ext cx="606300" cy="21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90" name="Google Shape;590;p31"/>
            <p:cNvSpPr txBox="1"/>
            <p:nvPr/>
          </p:nvSpPr>
          <p:spPr>
            <a:xfrm>
              <a:off x="6347285" y="2145790"/>
              <a:ext cx="849000" cy="21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latin typeface="Ubuntu"/>
                  <a:ea typeface="Ubuntu"/>
                  <a:cs typeface="Ubuntu"/>
                  <a:sym typeface="Ubuntu"/>
                </a:rPr>
                <a:t>barking</a:t>
              </a:r>
              <a:endParaRPr sz="600"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591" name="Google Shape;591;p31"/>
          <p:cNvSpPr txBox="1"/>
          <p:nvPr/>
        </p:nvSpPr>
        <p:spPr>
          <a:xfrm>
            <a:off x="5344875" y="2781713"/>
            <a:ext cx="3879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b="1" lang="en" sz="600">
                <a:latin typeface="Roboto"/>
                <a:ea typeface="Roboto"/>
                <a:cs typeface="Roboto"/>
                <a:sym typeface="Roboto"/>
              </a:rPr>
              <a:t>h</a:t>
            </a:r>
            <a:endParaRPr b="1"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2" name="Google Shape;592;p31"/>
          <p:cNvSpPr txBox="1"/>
          <p:nvPr/>
        </p:nvSpPr>
        <p:spPr>
          <a:xfrm>
            <a:off x="6487875" y="2781713"/>
            <a:ext cx="3879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b="1" lang="en" sz="600">
                <a:latin typeface="Roboto"/>
                <a:ea typeface="Roboto"/>
                <a:cs typeface="Roboto"/>
                <a:sym typeface="Roboto"/>
              </a:rPr>
              <a:t>h</a:t>
            </a:r>
            <a:endParaRPr b="1" sz="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93" name="Google Shape;593;p31"/>
          <p:cNvCxnSpPr>
            <a:stCxn id="518" idx="3"/>
            <a:endCxn id="524" idx="1"/>
          </p:cNvCxnSpPr>
          <p:nvPr/>
        </p:nvCxnSpPr>
        <p:spPr>
          <a:xfrm>
            <a:off x="5292575" y="3086949"/>
            <a:ext cx="499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4" name="Google Shape;594;p31"/>
          <p:cNvCxnSpPr>
            <a:stCxn id="524" idx="3"/>
            <a:endCxn id="530" idx="1"/>
          </p:cNvCxnSpPr>
          <p:nvPr/>
        </p:nvCxnSpPr>
        <p:spPr>
          <a:xfrm>
            <a:off x="6435575" y="3086949"/>
            <a:ext cx="499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5" name="Google Shape;595;p31"/>
          <p:cNvSpPr txBox="1"/>
          <p:nvPr/>
        </p:nvSpPr>
        <p:spPr>
          <a:xfrm>
            <a:off x="7797550" y="2061175"/>
            <a:ext cx="4449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...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6" name="Google Shape;596;p31"/>
          <p:cNvSpPr txBox="1"/>
          <p:nvPr/>
        </p:nvSpPr>
        <p:spPr>
          <a:xfrm>
            <a:off x="7797550" y="2899375"/>
            <a:ext cx="4449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...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7" name="Google Shape;597;p31"/>
          <p:cNvSpPr txBox="1"/>
          <p:nvPr/>
        </p:nvSpPr>
        <p:spPr>
          <a:xfrm>
            <a:off x="7797550" y="3966175"/>
            <a:ext cx="4449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...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8" name="Google Shape;598;p31"/>
          <p:cNvSpPr/>
          <p:nvPr/>
        </p:nvSpPr>
        <p:spPr>
          <a:xfrm>
            <a:off x="1407700" y="3932237"/>
            <a:ext cx="643625" cy="597585"/>
          </a:xfrm>
          <a:prstGeom prst="flowChartProcess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32"/>
          <p:cNvSpPr/>
          <p:nvPr/>
        </p:nvSpPr>
        <p:spPr>
          <a:xfrm>
            <a:off x="728550" y="81275"/>
            <a:ext cx="6844500" cy="83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Transformer</a:t>
            </a: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 Language Model</a:t>
            </a:r>
            <a:endParaRPr sz="3600"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5" name="Google Shape;60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038" y="2561425"/>
            <a:ext cx="7941925" cy="198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32"/>
          <p:cNvSpPr txBox="1"/>
          <p:nvPr/>
        </p:nvSpPr>
        <p:spPr>
          <a:xfrm>
            <a:off x="457200" y="956100"/>
            <a:ext cx="7272600" cy="17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Models such as GPT and BERT introduced transformers to model language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The scores of those models on downstream tasks significantly beat the previous state of the art: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07" name="Google Shape;607;p32"/>
          <p:cNvSpPr/>
          <p:nvPr/>
        </p:nvSpPr>
        <p:spPr>
          <a:xfrm>
            <a:off x="713100" y="4035900"/>
            <a:ext cx="7601400" cy="24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33"/>
          <p:cNvSpPr/>
          <p:nvPr/>
        </p:nvSpPr>
        <p:spPr>
          <a:xfrm>
            <a:off x="961025" y="81275"/>
            <a:ext cx="6379500" cy="83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Transfer Learning Explosion</a:t>
            </a:r>
            <a:endParaRPr sz="3600"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4" name="Google Shape;614;p33"/>
          <p:cNvPicPr preferRelativeResize="0"/>
          <p:nvPr/>
        </p:nvPicPr>
        <p:blipFill rotWithShape="1">
          <a:blip r:embed="rId4">
            <a:alphaModFix/>
          </a:blip>
          <a:srcRect b="1715" l="0" r="0" t="6067"/>
          <a:stretch/>
        </p:blipFill>
        <p:spPr>
          <a:xfrm>
            <a:off x="1081825" y="1063675"/>
            <a:ext cx="6379401" cy="340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34"/>
          <p:cNvSpPr/>
          <p:nvPr/>
        </p:nvSpPr>
        <p:spPr>
          <a:xfrm>
            <a:off x="2363350" y="53900"/>
            <a:ext cx="4182000" cy="65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GLUE Benchmark</a:t>
            </a:r>
            <a:endParaRPr sz="3600"/>
          </a:p>
        </p:txBody>
      </p:sp>
      <p:pic>
        <p:nvPicPr>
          <p:cNvPr id="621" name="Google Shape;62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4038" y="1178939"/>
            <a:ext cx="5120525" cy="278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idx="1" type="subTitle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/>
          <p:nvPr/>
        </p:nvSpPr>
        <p:spPr>
          <a:xfrm>
            <a:off x="2236700" y="6842"/>
            <a:ext cx="4637100" cy="78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Workshop Outcome</a:t>
            </a:r>
            <a:endParaRPr sz="3600"/>
          </a:p>
        </p:txBody>
      </p:sp>
      <p:sp>
        <p:nvSpPr>
          <p:cNvPr id="82" name="Google Shape;82;p17"/>
          <p:cNvSpPr txBox="1"/>
          <p:nvPr/>
        </p:nvSpPr>
        <p:spPr>
          <a:xfrm>
            <a:off x="685800" y="1053500"/>
            <a:ext cx="7138200" cy="3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Ubuntu"/>
              <a:buChar char="●"/>
            </a:pPr>
            <a:r>
              <a:rPr lang="en" sz="1600">
                <a:latin typeface="Ubuntu"/>
                <a:ea typeface="Ubuntu"/>
                <a:cs typeface="Ubuntu"/>
                <a:sym typeface="Ubuntu"/>
              </a:rPr>
              <a:t>Transfer learning in context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Ubuntu"/>
              <a:ea typeface="Ubuntu"/>
              <a:cs typeface="Ubuntu"/>
              <a:sym typeface="Ubuntu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Ubuntu"/>
              <a:buChar char="●"/>
            </a:pPr>
            <a:r>
              <a:rPr lang="en" sz="1600">
                <a:latin typeface="Ubuntu"/>
                <a:ea typeface="Ubuntu"/>
                <a:cs typeface="Ubuntu"/>
                <a:sym typeface="Ubuntu"/>
              </a:rPr>
              <a:t>Transformers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Ubuntu"/>
              <a:ea typeface="Ubuntu"/>
              <a:cs typeface="Ubuntu"/>
              <a:sym typeface="Ubuntu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Ubuntu"/>
              <a:buChar char="●"/>
            </a:pPr>
            <a:r>
              <a:rPr lang="en" sz="1600">
                <a:latin typeface="Ubuntu"/>
                <a:ea typeface="Ubuntu"/>
                <a:cs typeface="Ubuntu"/>
                <a:sym typeface="Ubuntu"/>
              </a:rPr>
              <a:t>How to use them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Ubuntu"/>
              <a:ea typeface="Ubuntu"/>
              <a:cs typeface="Ubuntu"/>
              <a:sym typeface="Ubuntu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Ubuntu"/>
              <a:buChar char="●"/>
            </a:pPr>
            <a:r>
              <a:rPr lang="en" sz="1600">
                <a:latin typeface="Ubuntu"/>
                <a:ea typeface="Ubuntu"/>
                <a:cs typeface="Ubuntu"/>
                <a:sym typeface="Ubuntu"/>
              </a:rPr>
              <a:t>Transfer Learning at Scale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Ubuntu"/>
              <a:ea typeface="Ubuntu"/>
              <a:cs typeface="Ubuntu"/>
              <a:sym typeface="Ubuntu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Ubuntu"/>
              <a:ea typeface="Ubuntu"/>
              <a:cs typeface="Ubuntu"/>
              <a:sym typeface="Ubuntu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Ubuntu"/>
              <a:buChar char="●"/>
            </a:pPr>
            <a:r>
              <a:rPr lang="en" sz="1600">
                <a:latin typeface="Ubuntu"/>
                <a:ea typeface="Ubuntu"/>
                <a:cs typeface="Ubuntu"/>
                <a:sym typeface="Ubuntu"/>
              </a:rPr>
              <a:t>Correlation vs Causation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Ubuntu"/>
                <a:ea typeface="Ubuntu"/>
                <a:cs typeface="Ubuntu"/>
                <a:sym typeface="Ubuntu"/>
              </a:rPr>
              <a:t>	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C4587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p35"/>
          <p:cNvPicPr preferRelativeResize="0"/>
          <p:nvPr/>
        </p:nvPicPr>
        <p:blipFill rotWithShape="1">
          <a:blip r:embed="rId3">
            <a:alphaModFix amt="14000"/>
          </a:blip>
          <a:srcRect b="0" l="8917" r="2523" t="0"/>
          <a:stretch/>
        </p:blipFill>
        <p:spPr>
          <a:xfrm>
            <a:off x="0" y="547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35"/>
          <p:cNvSpPr txBox="1"/>
          <p:nvPr>
            <p:ph idx="4294967295" type="title"/>
          </p:nvPr>
        </p:nvSpPr>
        <p:spPr>
          <a:xfrm>
            <a:off x="437425" y="2010675"/>
            <a:ext cx="7353300" cy="138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2.	Transformers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628" name="Google Shape;628;p35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29" name="Google Shape;629;p35"/>
          <p:cNvGrpSpPr/>
          <p:nvPr/>
        </p:nvGrpSpPr>
        <p:grpSpPr>
          <a:xfrm>
            <a:off x="8055170" y="359331"/>
            <a:ext cx="796189" cy="662797"/>
            <a:chOff x="1244325" y="314425"/>
            <a:chExt cx="444525" cy="370050"/>
          </a:xfrm>
        </p:grpSpPr>
        <p:sp>
          <p:nvSpPr>
            <p:cNvPr id="630" name="Google Shape;630;p35"/>
            <p:cNvSpPr/>
            <p:nvPr/>
          </p:nvSpPr>
          <p:spPr>
            <a:xfrm>
              <a:off x="1388425" y="463425"/>
              <a:ext cx="143525" cy="143500"/>
            </a:xfrm>
            <a:custGeom>
              <a:rect b="b" l="l" r="r" t="t"/>
              <a:pathLst>
                <a:path extrusionOk="0" h="5740" w="5741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5"/>
            <p:cNvSpPr/>
            <p:nvPr/>
          </p:nvSpPr>
          <p:spPr>
            <a:xfrm>
              <a:off x="1244325" y="314425"/>
              <a:ext cx="444525" cy="370050"/>
            </a:xfrm>
            <a:custGeom>
              <a:rect b="b" l="l" r="r" t="t"/>
              <a:pathLst>
                <a:path extrusionOk="0" h="14802" w="17781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32" name="Google Shape;63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35"/>
          <p:cNvSpPr txBox="1"/>
          <p:nvPr/>
        </p:nvSpPr>
        <p:spPr>
          <a:xfrm>
            <a:off x="4954075" y="1183500"/>
            <a:ext cx="3726600" cy="27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Ubuntu"/>
              <a:buChar char="●"/>
            </a:pPr>
            <a:r>
              <a:rPr lang="en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Why transformer ?</a:t>
            </a:r>
            <a:endParaRPr sz="16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Ubuntu"/>
              <a:buChar char="●"/>
            </a:pPr>
            <a:r>
              <a:rPr lang="en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Multi-head attention</a:t>
            </a:r>
            <a:endParaRPr sz="16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Ubuntu"/>
              <a:buChar char="●"/>
            </a:pPr>
            <a:r>
              <a:rPr lang="en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BERT Architecture</a:t>
            </a: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36"/>
          <p:cNvSpPr/>
          <p:nvPr/>
        </p:nvSpPr>
        <p:spPr>
          <a:xfrm>
            <a:off x="3051125" y="53900"/>
            <a:ext cx="2806200" cy="82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Motivation</a:t>
            </a:r>
            <a:endParaRPr sz="3600"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36"/>
          <p:cNvSpPr txBox="1"/>
          <p:nvPr/>
        </p:nvSpPr>
        <p:spPr>
          <a:xfrm>
            <a:off x="485075" y="1030900"/>
            <a:ext cx="7264800" cy="3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RNN/LSTM are not 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parallelizable as everything is sequential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 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Long-range dependencies problem of RNNs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Attention mechanisms can allow us to attend any kind of position without the sequential feature of RNNs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641" name="Google Shape;641;p36"/>
          <p:cNvGrpSpPr/>
          <p:nvPr/>
        </p:nvGrpSpPr>
        <p:grpSpPr>
          <a:xfrm>
            <a:off x="1370525" y="1714900"/>
            <a:ext cx="3096154" cy="985815"/>
            <a:chOff x="1370525" y="1714900"/>
            <a:chExt cx="3096154" cy="985815"/>
          </a:xfrm>
        </p:grpSpPr>
        <p:cxnSp>
          <p:nvCxnSpPr>
            <p:cNvPr id="642" name="Google Shape;642;p36"/>
            <p:cNvCxnSpPr>
              <a:stCxn id="643" idx="3"/>
              <a:endCxn id="644" idx="1"/>
            </p:cNvCxnSpPr>
            <p:nvPr/>
          </p:nvCxnSpPr>
          <p:spPr>
            <a:xfrm>
              <a:off x="3342425" y="1813915"/>
              <a:ext cx="1617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45" name="Google Shape;645;p36"/>
            <p:cNvCxnSpPr>
              <a:stCxn id="646" idx="3"/>
              <a:endCxn id="643" idx="1"/>
            </p:cNvCxnSpPr>
            <p:nvPr/>
          </p:nvCxnSpPr>
          <p:spPr>
            <a:xfrm>
              <a:off x="2809025" y="1813915"/>
              <a:ext cx="1617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47" name="Google Shape;647;p36"/>
            <p:cNvCxnSpPr>
              <a:stCxn id="648" idx="3"/>
              <a:endCxn id="649" idx="1"/>
            </p:cNvCxnSpPr>
            <p:nvPr/>
          </p:nvCxnSpPr>
          <p:spPr>
            <a:xfrm>
              <a:off x="1742225" y="1813915"/>
              <a:ext cx="1617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50" name="Google Shape;650;p36"/>
            <p:cNvCxnSpPr>
              <a:stCxn id="649" idx="3"/>
              <a:endCxn id="646" idx="1"/>
            </p:cNvCxnSpPr>
            <p:nvPr/>
          </p:nvCxnSpPr>
          <p:spPr>
            <a:xfrm>
              <a:off x="2275625" y="1813915"/>
              <a:ext cx="1617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651" name="Google Shape;651;p36"/>
            <p:cNvGrpSpPr/>
            <p:nvPr/>
          </p:nvGrpSpPr>
          <p:grpSpPr>
            <a:xfrm>
              <a:off x="1370525" y="1714900"/>
              <a:ext cx="3096154" cy="985815"/>
              <a:chOff x="5332925" y="2019700"/>
              <a:chExt cx="3096154" cy="985815"/>
            </a:xfrm>
          </p:grpSpPr>
          <p:grpSp>
            <p:nvGrpSpPr>
              <p:cNvPr id="652" name="Google Shape;652;p36"/>
              <p:cNvGrpSpPr/>
              <p:nvPr/>
            </p:nvGrpSpPr>
            <p:grpSpPr>
              <a:xfrm>
                <a:off x="5332925" y="2035015"/>
                <a:ext cx="2536050" cy="970500"/>
                <a:chOff x="5332925" y="2270900"/>
                <a:chExt cx="2536050" cy="970500"/>
              </a:xfrm>
            </p:grpSpPr>
            <p:sp>
              <p:nvSpPr>
                <p:cNvPr id="653" name="Google Shape;653;p36"/>
                <p:cNvSpPr/>
                <p:nvPr/>
              </p:nvSpPr>
              <p:spPr>
                <a:xfrm>
                  <a:off x="5332925" y="2880500"/>
                  <a:ext cx="371700" cy="167400"/>
                </a:xfrm>
                <a:prstGeom prst="rect">
                  <a:avLst/>
                </a:prstGeom>
                <a:solidFill>
                  <a:srgbClr val="FCE5C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4" name="Google Shape;654;p36"/>
                <p:cNvSpPr/>
                <p:nvPr/>
              </p:nvSpPr>
              <p:spPr>
                <a:xfrm>
                  <a:off x="5866325" y="2880500"/>
                  <a:ext cx="371700" cy="167400"/>
                </a:xfrm>
                <a:prstGeom prst="rect">
                  <a:avLst/>
                </a:prstGeom>
                <a:solidFill>
                  <a:srgbClr val="FCE5C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5" name="Google Shape;655;p36"/>
                <p:cNvSpPr/>
                <p:nvPr/>
              </p:nvSpPr>
              <p:spPr>
                <a:xfrm>
                  <a:off x="6399725" y="2880500"/>
                  <a:ext cx="371700" cy="167400"/>
                </a:xfrm>
                <a:prstGeom prst="rect">
                  <a:avLst/>
                </a:prstGeom>
                <a:solidFill>
                  <a:srgbClr val="FCE5C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6" name="Google Shape;656;p36"/>
                <p:cNvSpPr/>
                <p:nvPr/>
              </p:nvSpPr>
              <p:spPr>
                <a:xfrm>
                  <a:off x="6933125" y="2880500"/>
                  <a:ext cx="371700" cy="167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7" name="Google Shape;657;p36"/>
                <p:cNvSpPr/>
                <p:nvPr/>
              </p:nvSpPr>
              <p:spPr>
                <a:xfrm>
                  <a:off x="7466525" y="2880500"/>
                  <a:ext cx="371700" cy="167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8" name="Google Shape;658;p36"/>
                <p:cNvSpPr/>
                <p:nvPr/>
              </p:nvSpPr>
              <p:spPr>
                <a:xfrm>
                  <a:off x="5332925" y="2575700"/>
                  <a:ext cx="371700" cy="167400"/>
                </a:xfrm>
                <a:prstGeom prst="rect">
                  <a:avLst/>
                </a:prstGeom>
                <a:solidFill>
                  <a:srgbClr val="FCE5C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9" name="Google Shape;659;p36"/>
                <p:cNvSpPr/>
                <p:nvPr/>
              </p:nvSpPr>
              <p:spPr>
                <a:xfrm>
                  <a:off x="5866325" y="2575700"/>
                  <a:ext cx="371700" cy="167400"/>
                </a:xfrm>
                <a:prstGeom prst="rect">
                  <a:avLst/>
                </a:prstGeom>
                <a:solidFill>
                  <a:srgbClr val="FCE5C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0" name="Google Shape;660;p36"/>
                <p:cNvSpPr/>
                <p:nvPr/>
              </p:nvSpPr>
              <p:spPr>
                <a:xfrm>
                  <a:off x="6399725" y="2575700"/>
                  <a:ext cx="371700" cy="167400"/>
                </a:xfrm>
                <a:prstGeom prst="rect">
                  <a:avLst/>
                </a:prstGeom>
                <a:solidFill>
                  <a:srgbClr val="FCE5C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1" name="Google Shape;661;p36"/>
                <p:cNvSpPr/>
                <p:nvPr/>
              </p:nvSpPr>
              <p:spPr>
                <a:xfrm>
                  <a:off x="6933125" y="2575700"/>
                  <a:ext cx="371700" cy="167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2" name="Google Shape;662;p36"/>
                <p:cNvSpPr/>
                <p:nvPr/>
              </p:nvSpPr>
              <p:spPr>
                <a:xfrm>
                  <a:off x="7466525" y="2575700"/>
                  <a:ext cx="371700" cy="167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8" name="Google Shape;648;p36"/>
                <p:cNvSpPr/>
                <p:nvPr/>
              </p:nvSpPr>
              <p:spPr>
                <a:xfrm>
                  <a:off x="5332925" y="2270900"/>
                  <a:ext cx="371700" cy="167400"/>
                </a:xfrm>
                <a:prstGeom prst="rect">
                  <a:avLst/>
                </a:prstGeom>
                <a:solidFill>
                  <a:srgbClr val="FCE5C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9" name="Google Shape;649;p36"/>
                <p:cNvSpPr/>
                <p:nvPr/>
              </p:nvSpPr>
              <p:spPr>
                <a:xfrm>
                  <a:off x="5866325" y="2270900"/>
                  <a:ext cx="371700" cy="167400"/>
                </a:xfrm>
                <a:prstGeom prst="rect">
                  <a:avLst/>
                </a:prstGeom>
                <a:solidFill>
                  <a:srgbClr val="FCE5C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6" name="Google Shape;646;p36"/>
                <p:cNvSpPr/>
                <p:nvPr/>
              </p:nvSpPr>
              <p:spPr>
                <a:xfrm>
                  <a:off x="6399725" y="2270900"/>
                  <a:ext cx="371700" cy="1674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3" name="Google Shape;643;p36"/>
                <p:cNvSpPr/>
                <p:nvPr/>
              </p:nvSpPr>
              <p:spPr>
                <a:xfrm>
                  <a:off x="6933125" y="2270900"/>
                  <a:ext cx="371700" cy="167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4" name="Google Shape;644;p36"/>
                <p:cNvSpPr/>
                <p:nvPr/>
              </p:nvSpPr>
              <p:spPr>
                <a:xfrm>
                  <a:off x="7466525" y="2270900"/>
                  <a:ext cx="371700" cy="167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663" name="Google Shape;663;p36"/>
                <p:cNvCxnSpPr>
                  <a:endCxn id="649" idx="2"/>
                </p:cNvCxnSpPr>
                <p:nvPr/>
              </p:nvCxnSpPr>
              <p:spPr>
                <a:xfrm rot="10800000">
                  <a:off x="6052175" y="2438300"/>
                  <a:ext cx="0" cy="137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664" name="Google Shape;664;p36"/>
                <p:cNvCxnSpPr>
                  <a:stCxn id="658" idx="0"/>
                  <a:endCxn id="648" idx="2"/>
                </p:cNvCxnSpPr>
                <p:nvPr/>
              </p:nvCxnSpPr>
              <p:spPr>
                <a:xfrm rot="10800000">
                  <a:off x="5518775" y="2438300"/>
                  <a:ext cx="0" cy="137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665" name="Google Shape;665;p36"/>
                <p:cNvCxnSpPr>
                  <a:stCxn id="660" idx="0"/>
                  <a:endCxn id="646" idx="2"/>
                </p:cNvCxnSpPr>
                <p:nvPr/>
              </p:nvCxnSpPr>
              <p:spPr>
                <a:xfrm rot="10800000">
                  <a:off x="6585575" y="2438300"/>
                  <a:ext cx="0" cy="137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666" name="Google Shape;666;p36"/>
                <p:cNvCxnSpPr>
                  <a:stCxn id="661" idx="0"/>
                  <a:endCxn id="643" idx="2"/>
                </p:cNvCxnSpPr>
                <p:nvPr/>
              </p:nvCxnSpPr>
              <p:spPr>
                <a:xfrm rot="10800000">
                  <a:off x="7118975" y="2438300"/>
                  <a:ext cx="0" cy="137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667" name="Google Shape;667;p36"/>
                <p:cNvCxnSpPr>
                  <a:stCxn id="662" idx="0"/>
                  <a:endCxn id="644" idx="2"/>
                </p:cNvCxnSpPr>
                <p:nvPr/>
              </p:nvCxnSpPr>
              <p:spPr>
                <a:xfrm rot="10800000">
                  <a:off x="7652375" y="2438300"/>
                  <a:ext cx="0" cy="137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668" name="Google Shape;668;p36"/>
                <p:cNvCxnSpPr>
                  <a:stCxn id="653" idx="0"/>
                  <a:endCxn id="658" idx="2"/>
                </p:cNvCxnSpPr>
                <p:nvPr/>
              </p:nvCxnSpPr>
              <p:spPr>
                <a:xfrm rot="10800000">
                  <a:off x="5518775" y="2743100"/>
                  <a:ext cx="0" cy="137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669" name="Google Shape;669;p36"/>
                <p:cNvCxnSpPr>
                  <a:stCxn id="654" idx="0"/>
                  <a:endCxn id="659" idx="2"/>
                </p:cNvCxnSpPr>
                <p:nvPr/>
              </p:nvCxnSpPr>
              <p:spPr>
                <a:xfrm rot="10800000">
                  <a:off x="6052175" y="2743100"/>
                  <a:ext cx="0" cy="137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670" name="Google Shape;670;p36"/>
                <p:cNvCxnSpPr>
                  <a:stCxn id="655" idx="0"/>
                  <a:endCxn id="660" idx="2"/>
                </p:cNvCxnSpPr>
                <p:nvPr/>
              </p:nvCxnSpPr>
              <p:spPr>
                <a:xfrm rot="10800000">
                  <a:off x="6585575" y="2743100"/>
                  <a:ext cx="0" cy="137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671" name="Google Shape;671;p36"/>
                <p:cNvCxnSpPr>
                  <a:stCxn id="656" idx="0"/>
                  <a:endCxn id="661" idx="2"/>
                </p:cNvCxnSpPr>
                <p:nvPr/>
              </p:nvCxnSpPr>
              <p:spPr>
                <a:xfrm rot="10800000">
                  <a:off x="7118975" y="2743100"/>
                  <a:ext cx="0" cy="137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672" name="Google Shape;672;p36"/>
                <p:cNvCxnSpPr>
                  <a:stCxn id="657" idx="0"/>
                  <a:endCxn id="662" idx="2"/>
                </p:cNvCxnSpPr>
                <p:nvPr/>
              </p:nvCxnSpPr>
              <p:spPr>
                <a:xfrm rot="10800000">
                  <a:off x="7652375" y="2743100"/>
                  <a:ext cx="0" cy="137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673" name="Google Shape;673;p36"/>
                <p:cNvCxnSpPr>
                  <a:stCxn id="656" idx="3"/>
                  <a:endCxn id="657" idx="1"/>
                </p:cNvCxnSpPr>
                <p:nvPr/>
              </p:nvCxnSpPr>
              <p:spPr>
                <a:xfrm>
                  <a:off x="7304825" y="2964200"/>
                  <a:ext cx="161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674" name="Google Shape;674;p36"/>
                <p:cNvCxnSpPr>
                  <a:stCxn id="655" idx="3"/>
                  <a:endCxn id="656" idx="1"/>
                </p:cNvCxnSpPr>
                <p:nvPr/>
              </p:nvCxnSpPr>
              <p:spPr>
                <a:xfrm>
                  <a:off x="6771425" y="2964200"/>
                  <a:ext cx="161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675" name="Google Shape;675;p36"/>
                <p:cNvCxnSpPr>
                  <a:stCxn id="654" idx="3"/>
                  <a:endCxn id="655" idx="1"/>
                </p:cNvCxnSpPr>
                <p:nvPr/>
              </p:nvCxnSpPr>
              <p:spPr>
                <a:xfrm>
                  <a:off x="6238025" y="2964200"/>
                  <a:ext cx="161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676" name="Google Shape;676;p36"/>
                <p:cNvCxnSpPr>
                  <a:stCxn id="653" idx="3"/>
                  <a:endCxn id="654" idx="1"/>
                </p:cNvCxnSpPr>
                <p:nvPr/>
              </p:nvCxnSpPr>
              <p:spPr>
                <a:xfrm>
                  <a:off x="5704625" y="2964200"/>
                  <a:ext cx="161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677" name="Google Shape;677;p36"/>
                <p:cNvCxnSpPr>
                  <a:stCxn id="658" idx="3"/>
                  <a:endCxn id="659" idx="1"/>
                </p:cNvCxnSpPr>
                <p:nvPr/>
              </p:nvCxnSpPr>
              <p:spPr>
                <a:xfrm>
                  <a:off x="5704625" y="2659400"/>
                  <a:ext cx="161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678" name="Google Shape;678;p36"/>
                <p:cNvCxnSpPr>
                  <a:stCxn id="659" idx="3"/>
                  <a:endCxn id="660" idx="1"/>
                </p:cNvCxnSpPr>
                <p:nvPr/>
              </p:nvCxnSpPr>
              <p:spPr>
                <a:xfrm>
                  <a:off x="6238025" y="2659400"/>
                  <a:ext cx="161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679" name="Google Shape;679;p36"/>
                <p:cNvCxnSpPr>
                  <a:stCxn id="660" idx="3"/>
                  <a:endCxn id="661" idx="1"/>
                </p:cNvCxnSpPr>
                <p:nvPr/>
              </p:nvCxnSpPr>
              <p:spPr>
                <a:xfrm>
                  <a:off x="6771425" y="2659400"/>
                  <a:ext cx="161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680" name="Google Shape;680;p36"/>
                <p:cNvCxnSpPr>
                  <a:stCxn id="661" idx="3"/>
                  <a:endCxn id="662" idx="1"/>
                </p:cNvCxnSpPr>
                <p:nvPr/>
              </p:nvCxnSpPr>
              <p:spPr>
                <a:xfrm>
                  <a:off x="7304825" y="2659400"/>
                  <a:ext cx="161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681" name="Google Shape;681;p36"/>
                <p:cNvSpPr/>
                <p:nvPr/>
              </p:nvSpPr>
              <p:spPr>
                <a:xfrm>
                  <a:off x="5373875" y="3047900"/>
                  <a:ext cx="289800" cy="1935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>
                      <a:latin typeface="Nunito"/>
                      <a:ea typeface="Nunito"/>
                      <a:cs typeface="Nunito"/>
                      <a:sym typeface="Nunito"/>
                    </a:rPr>
                    <a:t>t</a:t>
                  </a:r>
                  <a:endParaRPr sz="10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682" name="Google Shape;682;p36"/>
                <p:cNvSpPr/>
                <p:nvPr/>
              </p:nvSpPr>
              <p:spPr>
                <a:xfrm>
                  <a:off x="5835575" y="3047900"/>
                  <a:ext cx="433200" cy="1935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>
                      <a:latin typeface="Nunito"/>
                      <a:ea typeface="Nunito"/>
                      <a:cs typeface="Nunito"/>
                      <a:sym typeface="Nunito"/>
                    </a:rPr>
                    <a:t>t+1</a:t>
                  </a:r>
                  <a:endParaRPr sz="10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683" name="Google Shape;683;p36"/>
                <p:cNvSpPr/>
                <p:nvPr/>
              </p:nvSpPr>
              <p:spPr>
                <a:xfrm>
                  <a:off x="6368975" y="3047900"/>
                  <a:ext cx="433200" cy="1935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>
                      <a:latin typeface="Nunito"/>
                      <a:ea typeface="Nunito"/>
                      <a:cs typeface="Nunito"/>
                      <a:sym typeface="Nunito"/>
                    </a:rPr>
                    <a:t>t+2</a:t>
                  </a:r>
                  <a:endParaRPr sz="10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684" name="Google Shape;684;p36"/>
                <p:cNvSpPr/>
                <p:nvPr/>
              </p:nvSpPr>
              <p:spPr>
                <a:xfrm>
                  <a:off x="6902375" y="3047900"/>
                  <a:ext cx="433200" cy="1935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>
                      <a:latin typeface="Nunito"/>
                      <a:ea typeface="Nunito"/>
                      <a:cs typeface="Nunito"/>
                      <a:sym typeface="Nunito"/>
                    </a:rPr>
                    <a:t>t+3</a:t>
                  </a:r>
                  <a:endParaRPr sz="10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685" name="Google Shape;685;p36"/>
                <p:cNvSpPr/>
                <p:nvPr/>
              </p:nvSpPr>
              <p:spPr>
                <a:xfrm>
                  <a:off x="7435775" y="3047900"/>
                  <a:ext cx="433200" cy="1935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>
                      <a:latin typeface="Nunito"/>
                      <a:ea typeface="Nunito"/>
                      <a:cs typeface="Nunito"/>
                      <a:sym typeface="Nunito"/>
                    </a:rPr>
                    <a:t>t+4</a:t>
                  </a:r>
                  <a:endParaRPr sz="10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</p:grpSp>
          <p:sp>
            <p:nvSpPr>
              <p:cNvPr id="686" name="Google Shape;686;p36"/>
              <p:cNvSpPr/>
              <p:nvPr/>
            </p:nvSpPr>
            <p:spPr>
              <a:xfrm>
                <a:off x="7766979" y="2629300"/>
                <a:ext cx="662100" cy="1935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Layer 1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687" name="Google Shape;687;p36"/>
              <p:cNvSpPr/>
              <p:nvPr/>
            </p:nvSpPr>
            <p:spPr>
              <a:xfrm>
                <a:off x="7759694" y="2324500"/>
                <a:ext cx="662100" cy="1935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Layer 2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688" name="Google Shape;688;p36"/>
              <p:cNvSpPr/>
              <p:nvPr/>
            </p:nvSpPr>
            <p:spPr>
              <a:xfrm>
                <a:off x="7759694" y="2019700"/>
                <a:ext cx="662100" cy="1935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Layer 3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</p:grpSp>
      </p:grpSp>
      <p:cxnSp>
        <p:nvCxnSpPr>
          <p:cNvPr id="689" name="Google Shape;689;p36"/>
          <p:cNvCxnSpPr>
            <a:stCxn id="690" idx="0"/>
            <a:endCxn id="691" idx="2"/>
          </p:cNvCxnSpPr>
          <p:nvPr/>
        </p:nvCxnSpPr>
        <p:spPr>
          <a:xfrm flipH="1" rot="10800000">
            <a:off x="5290175" y="2354815"/>
            <a:ext cx="2133600" cy="366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2" name="Google Shape;692;p36"/>
          <p:cNvCxnSpPr>
            <a:stCxn id="693" idx="0"/>
            <a:endCxn id="694" idx="2"/>
          </p:cNvCxnSpPr>
          <p:nvPr/>
        </p:nvCxnSpPr>
        <p:spPr>
          <a:xfrm flipH="1" rot="10800000">
            <a:off x="6356975" y="1821415"/>
            <a:ext cx="533400" cy="366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5" name="Google Shape;695;p36"/>
          <p:cNvCxnSpPr>
            <a:stCxn id="696" idx="0"/>
            <a:endCxn id="697" idx="2"/>
          </p:cNvCxnSpPr>
          <p:nvPr/>
        </p:nvCxnSpPr>
        <p:spPr>
          <a:xfrm flipH="1" rot="10800000">
            <a:off x="5290175" y="1821415"/>
            <a:ext cx="533400" cy="366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8" name="Google Shape;698;p36"/>
          <p:cNvCxnSpPr>
            <a:stCxn id="699" idx="0"/>
            <a:endCxn id="700" idx="2"/>
          </p:cNvCxnSpPr>
          <p:nvPr/>
        </p:nvCxnSpPr>
        <p:spPr>
          <a:xfrm flipH="1" rot="10800000">
            <a:off x="5823575" y="1821415"/>
            <a:ext cx="533400" cy="366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0" name="Google Shape;690;p36"/>
          <p:cNvSpPr/>
          <p:nvPr/>
        </p:nvSpPr>
        <p:spPr>
          <a:xfrm>
            <a:off x="5104325" y="2720815"/>
            <a:ext cx="371700" cy="1674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36"/>
          <p:cNvSpPr/>
          <p:nvPr/>
        </p:nvSpPr>
        <p:spPr>
          <a:xfrm>
            <a:off x="5637725" y="2720815"/>
            <a:ext cx="371700" cy="1674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36"/>
          <p:cNvSpPr/>
          <p:nvPr/>
        </p:nvSpPr>
        <p:spPr>
          <a:xfrm>
            <a:off x="6171125" y="2720815"/>
            <a:ext cx="371700" cy="1674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36"/>
          <p:cNvSpPr/>
          <p:nvPr/>
        </p:nvSpPr>
        <p:spPr>
          <a:xfrm>
            <a:off x="6704525" y="2720815"/>
            <a:ext cx="371700" cy="16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36"/>
          <p:cNvSpPr/>
          <p:nvPr/>
        </p:nvSpPr>
        <p:spPr>
          <a:xfrm>
            <a:off x="7237925" y="2720815"/>
            <a:ext cx="371700" cy="16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36"/>
          <p:cNvSpPr/>
          <p:nvPr/>
        </p:nvSpPr>
        <p:spPr>
          <a:xfrm>
            <a:off x="5104325" y="2187415"/>
            <a:ext cx="371700" cy="1674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36"/>
          <p:cNvSpPr/>
          <p:nvPr/>
        </p:nvSpPr>
        <p:spPr>
          <a:xfrm>
            <a:off x="5637725" y="2187415"/>
            <a:ext cx="371700" cy="1674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6"/>
          <p:cNvSpPr/>
          <p:nvPr/>
        </p:nvSpPr>
        <p:spPr>
          <a:xfrm>
            <a:off x="6171125" y="2187415"/>
            <a:ext cx="371700" cy="1674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36"/>
          <p:cNvSpPr/>
          <p:nvPr/>
        </p:nvSpPr>
        <p:spPr>
          <a:xfrm>
            <a:off x="6704525" y="2187415"/>
            <a:ext cx="371700" cy="16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6"/>
          <p:cNvSpPr/>
          <p:nvPr/>
        </p:nvSpPr>
        <p:spPr>
          <a:xfrm>
            <a:off x="7237925" y="2187415"/>
            <a:ext cx="371700" cy="16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36"/>
          <p:cNvSpPr/>
          <p:nvPr/>
        </p:nvSpPr>
        <p:spPr>
          <a:xfrm>
            <a:off x="5104325" y="1654015"/>
            <a:ext cx="371700" cy="16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36"/>
          <p:cNvSpPr/>
          <p:nvPr/>
        </p:nvSpPr>
        <p:spPr>
          <a:xfrm>
            <a:off x="5637725" y="1654015"/>
            <a:ext cx="371700" cy="16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6"/>
          <p:cNvSpPr/>
          <p:nvPr/>
        </p:nvSpPr>
        <p:spPr>
          <a:xfrm>
            <a:off x="6171125" y="1654015"/>
            <a:ext cx="371700" cy="1674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6"/>
          <p:cNvSpPr/>
          <p:nvPr/>
        </p:nvSpPr>
        <p:spPr>
          <a:xfrm>
            <a:off x="6704525" y="1654015"/>
            <a:ext cx="371700" cy="16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6"/>
          <p:cNvSpPr/>
          <p:nvPr/>
        </p:nvSpPr>
        <p:spPr>
          <a:xfrm>
            <a:off x="7237925" y="1654015"/>
            <a:ext cx="371700" cy="16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8" name="Google Shape;708;p36"/>
          <p:cNvCxnSpPr>
            <a:stCxn id="699" idx="0"/>
            <a:endCxn id="697" idx="2"/>
          </p:cNvCxnSpPr>
          <p:nvPr/>
        </p:nvCxnSpPr>
        <p:spPr>
          <a:xfrm rot="10800000">
            <a:off x="5823575" y="1821415"/>
            <a:ext cx="0" cy="366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9" name="Google Shape;709;p36"/>
          <p:cNvCxnSpPr>
            <a:stCxn id="696" idx="0"/>
            <a:endCxn id="706" idx="2"/>
          </p:cNvCxnSpPr>
          <p:nvPr/>
        </p:nvCxnSpPr>
        <p:spPr>
          <a:xfrm rot="10800000">
            <a:off x="5290175" y="1821415"/>
            <a:ext cx="0" cy="366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0" name="Google Shape;710;p36"/>
          <p:cNvCxnSpPr>
            <a:stCxn id="693" idx="0"/>
            <a:endCxn id="700" idx="2"/>
          </p:cNvCxnSpPr>
          <p:nvPr/>
        </p:nvCxnSpPr>
        <p:spPr>
          <a:xfrm rot="10800000">
            <a:off x="6356975" y="1821415"/>
            <a:ext cx="0" cy="366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1" name="Google Shape;711;p36"/>
          <p:cNvCxnSpPr>
            <a:stCxn id="705" idx="0"/>
            <a:endCxn id="694" idx="2"/>
          </p:cNvCxnSpPr>
          <p:nvPr/>
        </p:nvCxnSpPr>
        <p:spPr>
          <a:xfrm rot="10800000">
            <a:off x="6890375" y="1821415"/>
            <a:ext cx="0" cy="366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2" name="Google Shape;712;p36"/>
          <p:cNvCxnSpPr>
            <a:stCxn id="691" idx="0"/>
            <a:endCxn id="707" idx="2"/>
          </p:cNvCxnSpPr>
          <p:nvPr/>
        </p:nvCxnSpPr>
        <p:spPr>
          <a:xfrm rot="10800000">
            <a:off x="7423775" y="1821415"/>
            <a:ext cx="0" cy="366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3" name="Google Shape;713;p36"/>
          <p:cNvCxnSpPr>
            <a:stCxn id="690" idx="0"/>
            <a:endCxn id="696" idx="2"/>
          </p:cNvCxnSpPr>
          <p:nvPr/>
        </p:nvCxnSpPr>
        <p:spPr>
          <a:xfrm rot="10800000">
            <a:off x="5290175" y="2354815"/>
            <a:ext cx="0" cy="366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4" name="Google Shape;714;p36"/>
          <p:cNvCxnSpPr>
            <a:stCxn id="701" idx="0"/>
            <a:endCxn id="699" idx="2"/>
          </p:cNvCxnSpPr>
          <p:nvPr/>
        </p:nvCxnSpPr>
        <p:spPr>
          <a:xfrm rot="10800000">
            <a:off x="5823575" y="2354815"/>
            <a:ext cx="0" cy="366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5" name="Google Shape;715;p36"/>
          <p:cNvCxnSpPr>
            <a:stCxn id="702" idx="0"/>
            <a:endCxn id="693" idx="2"/>
          </p:cNvCxnSpPr>
          <p:nvPr/>
        </p:nvCxnSpPr>
        <p:spPr>
          <a:xfrm rot="10800000">
            <a:off x="6356975" y="2354815"/>
            <a:ext cx="0" cy="366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6" name="Google Shape;716;p36"/>
          <p:cNvCxnSpPr>
            <a:stCxn id="703" idx="0"/>
            <a:endCxn id="705" idx="2"/>
          </p:cNvCxnSpPr>
          <p:nvPr/>
        </p:nvCxnSpPr>
        <p:spPr>
          <a:xfrm rot="10800000">
            <a:off x="6890375" y="2354815"/>
            <a:ext cx="0" cy="366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7" name="Google Shape;717;p36"/>
          <p:cNvCxnSpPr>
            <a:stCxn id="704" idx="0"/>
            <a:endCxn id="691" idx="2"/>
          </p:cNvCxnSpPr>
          <p:nvPr/>
        </p:nvCxnSpPr>
        <p:spPr>
          <a:xfrm rot="10800000">
            <a:off x="7423775" y="2354815"/>
            <a:ext cx="0" cy="366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8" name="Google Shape;718;p36"/>
          <p:cNvCxnSpPr>
            <a:stCxn id="703" idx="0"/>
            <a:endCxn id="691" idx="2"/>
          </p:cNvCxnSpPr>
          <p:nvPr/>
        </p:nvCxnSpPr>
        <p:spPr>
          <a:xfrm flipH="1" rot="10800000">
            <a:off x="6890375" y="2354815"/>
            <a:ext cx="533400" cy="366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9" name="Google Shape;719;p36"/>
          <p:cNvCxnSpPr>
            <a:stCxn id="702" idx="0"/>
            <a:endCxn id="705" idx="2"/>
          </p:cNvCxnSpPr>
          <p:nvPr/>
        </p:nvCxnSpPr>
        <p:spPr>
          <a:xfrm flipH="1" rot="10800000">
            <a:off x="6356975" y="2354815"/>
            <a:ext cx="533400" cy="366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0" name="Google Shape;720;p36"/>
          <p:cNvCxnSpPr>
            <a:stCxn id="701" idx="0"/>
            <a:endCxn id="693" idx="2"/>
          </p:cNvCxnSpPr>
          <p:nvPr/>
        </p:nvCxnSpPr>
        <p:spPr>
          <a:xfrm flipH="1" rot="10800000">
            <a:off x="5823575" y="2354815"/>
            <a:ext cx="533400" cy="366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1" name="Google Shape;721;p36"/>
          <p:cNvCxnSpPr>
            <a:stCxn id="690" idx="0"/>
            <a:endCxn id="699" idx="2"/>
          </p:cNvCxnSpPr>
          <p:nvPr/>
        </p:nvCxnSpPr>
        <p:spPr>
          <a:xfrm flipH="1" rot="10800000">
            <a:off x="5290175" y="2354815"/>
            <a:ext cx="533400" cy="366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2" name="Google Shape;722;p36"/>
          <p:cNvCxnSpPr>
            <a:stCxn id="690" idx="0"/>
            <a:endCxn id="693" idx="2"/>
          </p:cNvCxnSpPr>
          <p:nvPr/>
        </p:nvCxnSpPr>
        <p:spPr>
          <a:xfrm flipH="1" rot="10800000">
            <a:off x="5290175" y="2354815"/>
            <a:ext cx="1066800" cy="366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3" name="Google Shape;723;p36"/>
          <p:cNvCxnSpPr>
            <a:stCxn id="701" idx="0"/>
            <a:endCxn id="705" idx="2"/>
          </p:cNvCxnSpPr>
          <p:nvPr/>
        </p:nvCxnSpPr>
        <p:spPr>
          <a:xfrm flipH="1" rot="10800000">
            <a:off x="5823575" y="2354815"/>
            <a:ext cx="1066800" cy="366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4" name="Google Shape;724;p36"/>
          <p:cNvCxnSpPr>
            <a:stCxn id="702" idx="0"/>
            <a:endCxn id="691" idx="2"/>
          </p:cNvCxnSpPr>
          <p:nvPr/>
        </p:nvCxnSpPr>
        <p:spPr>
          <a:xfrm flipH="1" rot="10800000">
            <a:off x="6356975" y="2354815"/>
            <a:ext cx="1066800" cy="366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5" name="Google Shape;725;p36"/>
          <p:cNvCxnSpPr>
            <a:stCxn id="701" idx="0"/>
            <a:endCxn id="691" idx="2"/>
          </p:cNvCxnSpPr>
          <p:nvPr/>
        </p:nvCxnSpPr>
        <p:spPr>
          <a:xfrm flipH="1" rot="10800000">
            <a:off x="5823575" y="2354815"/>
            <a:ext cx="1600200" cy="366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6" name="Google Shape;726;p36"/>
          <p:cNvSpPr/>
          <p:nvPr/>
        </p:nvSpPr>
        <p:spPr>
          <a:xfrm>
            <a:off x="5145275" y="2888215"/>
            <a:ext cx="289800" cy="193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t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27" name="Google Shape;727;p36"/>
          <p:cNvSpPr/>
          <p:nvPr/>
        </p:nvSpPr>
        <p:spPr>
          <a:xfrm>
            <a:off x="5606975" y="2888215"/>
            <a:ext cx="433200" cy="193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t+1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28" name="Google Shape;728;p36"/>
          <p:cNvSpPr/>
          <p:nvPr/>
        </p:nvSpPr>
        <p:spPr>
          <a:xfrm>
            <a:off x="6140375" y="2888215"/>
            <a:ext cx="433200" cy="193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t+2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29" name="Google Shape;729;p36"/>
          <p:cNvSpPr/>
          <p:nvPr/>
        </p:nvSpPr>
        <p:spPr>
          <a:xfrm>
            <a:off x="6673775" y="2888215"/>
            <a:ext cx="433200" cy="193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t+3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30" name="Google Shape;730;p36"/>
          <p:cNvSpPr/>
          <p:nvPr/>
        </p:nvSpPr>
        <p:spPr>
          <a:xfrm>
            <a:off x="7207175" y="2888215"/>
            <a:ext cx="433200" cy="193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t+4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31" name="Google Shape;731;p36"/>
          <p:cNvSpPr/>
          <p:nvPr/>
        </p:nvSpPr>
        <p:spPr>
          <a:xfrm>
            <a:off x="7538379" y="2705500"/>
            <a:ext cx="662100" cy="193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Layer 1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32" name="Google Shape;732;p36"/>
          <p:cNvSpPr/>
          <p:nvPr/>
        </p:nvSpPr>
        <p:spPr>
          <a:xfrm>
            <a:off x="7531094" y="2172100"/>
            <a:ext cx="662100" cy="193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Layer 2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33" name="Google Shape;733;p36"/>
          <p:cNvSpPr/>
          <p:nvPr/>
        </p:nvSpPr>
        <p:spPr>
          <a:xfrm>
            <a:off x="7531094" y="1638700"/>
            <a:ext cx="662100" cy="193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Layer 3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734" name="Google Shape;734;p36"/>
          <p:cNvCxnSpPr>
            <a:stCxn id="705" idx="0"/>
            <a:endCxn id="707" idx="2"/>
          </p:cNvCxnSpPr>
          <p:nvPr/>
        </p:nvCxnSpPr>
        <p:spPr>
          <a:xfrm flipH="1" rot="10800000">
            <a:off x="6890375" y="1821415"/>
            <a:ext cx="533400" cy="366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5" name="Google Shape;735;p36"/>
          <p:cNvCxnSpPr>
            <a:stCxn id="693" idx="0"/>
            <a:endCxn id="707" idx="2"/>
          </p:cNvCxnSpPr>
          <p:nvPr/>
        </p:nvCxnSpPr>
        <p:spPr>
          <a:xfrm flipH="1" rot="10800000">
            <a:off x="6356975" y="1821415"/>
            <a:ext cx="1066800" cy="366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6" name="Google Shape;736;p36"/>
          <p:cNvCxnSpPr>
            <a:stCxn id="699" idx="0"/>
            <a:endCxn id="707" idx="2"/>
          </p:cNvCxnSpPr>
          <p:nvPr/>
        </p:nvCxnSpPr>
        <p:spPr>
          <a:xfrm flipH="1" rot="10800000">
            <a:off x="5823575" y="1821415"/>
            <a:ext cx="1600200" cy="366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7" name="Google Shape;737;p36"/>
          <p:cNvCxnSpPr>
            <a:stCxn id="696" idx="0"/>
            <a:endCxn id="707" idx="2"/>
          </p:cNvCxnSpPr>
          <p:nvPr/>
        </p:nvCxnSpPr>
        <p:spPr>
          <a:xfrm flipH="1" rot="10800000">
            <a:off x="5290175" y="1821415"/>
            <a:ext cx="2133600" cy="366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8" name="Google Shape;738;p36"/>
          <p:cNvCxnSpPr>
            <a:stCxn id="696" idx="0"/>
            <a:endCxn id="700" idx="2"/>
          </p:cNvCxnSpPr>
          <p:nvPr/>
        </p:nvCxnSpPr>
        <p:spPr>
          <a:xfrm flipH="1" rot="10800000">
            <a:off x="5290175" y="1821415"/>
            <a:ext cx="1066800" cy="366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9" name="Google Shape;739;p36"/>
          <p:cNvCxnSpPr>
            <a:stCxn id="696" idx="0"/>
            <a:endCxn id="694" idx="2"/>
          </p:cNvCxnSpPr>
          <p:nvPr/>
        </p:nvCxnSpPr>
        <p:spPr>
          <a:xfrm flipH="1" rot="10800000">
            <a:off x="5290175" y="1821415"/>
            <a:ext cx="1600200" cy="366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0" name="Google Shape;740;p36"/>
          <p:cNvCxnSpPr>
            <a:stCxn id="699" idx="0"/>
            <a:endCxn id="700" idx="2"/>
          </p:cNvCxnSpPr>
          <p:nvPr/>
        </p:nvCxnSpPr>
        <p:spPr>
          <a:xfrm flipH="1" rot="10800000">
            <a:off x="5823575" y="1821415"/>
            <a:ext cx="533400" cy="366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1" name="Google Shape;741;p36"/>
          <p:cNvCxnSpPr>
            <a:stCxn id="699" idx="0"/>
            <a:endCxn id="694" idx="2"/>
          </p:cNvCxnSpPr>
          <p:nvPr/>
        </p:nvCxnSpPr>
        <p:spPr>
          <a:xfrm flipH="1" rot="10800000">
            <a:off x="5823575" y="1821415"/>
            <a:ext cx="1066800" cy="366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2" name="Google Shape;742;p36"/>
          <p:cNvCxnSpPr>
            <a:stCxn id="690" idx="0"/>
            <a:endCxn id="705" idx="2"/>
          </p:cNvCxnSpPr>
          <p:nvPr/>
        </p:nvCxnSpPr>
        <p:spPr>
          <a:xfrm flipH="1" rot="10800000">
            <a:off x="5290175" y="2354815"/>
            <a:ext cx="1600200" cy="366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3" name="Google Shape;743;p36"/>
          <p:cNvSpPr/>
          <p:nvPr/>
        </p:nvSpPr>
        <p:spPr>
          <a:xfrm>
            <a:off x="2183125" y="2888225"/>
            <a:ext cx="1066800" cy="193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Nunito"/>
                <a:ea typeface="Nunito"/>
                <a:cs typeface="Nunito"/>
                <a:sym typeface="Nunito"/>
              </a:rPr>
              <a:t>RNN</a:t>
            </a:r>
            <a:endParaRPr b="1"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44" name="Google Shape;744;p36"/>
          <p:cNvSpPr/>
          <p:nvPr/>
        </p:nvSpPr>
        <p:spPr>
          <a:xfrm>
            <a:off x="6009425" y="3200900"/>
            <a:ext cx="1066800" cy="193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Nunito"/>
                <a:ea typeface="Nunito"/>
                <a:cs typeface="Nunito"/>
                <a:sym typeface="Nunito"/>
              </a:rPr>
              <a:t>Transformer</a:t>
            </a:r>
            <a:endParaRPr b="1" sz="1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37"/>
          <p:cNvSpPr/>
          <p:nvPr/>
        </p:nvSpPr>
        <p:spPr>
          <a:xfrm>
            <a:off x="535250" y="1468575"/>
            <a:ext cx="1811400" cy="2294700"/>
          </a:xfrm>
          <a:prstGeom prst="roundRect">
            <a:avLst>
              <a:gd fmla="val 4610" name="adj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37"/>
          <p:cNvSpPr/>
          <p:nvPr/>
        </p:nvSpPr>
        <p:spPr>
          <a:xfrm>
            <a:off x="635950" y="2663018"/>
            <a:ext cx="1607100" cy="1065600"/>
          </a:xfrm>
          <a:prstGeom prst="roundRect">
            <a:avLst>
              <a:gd fmla="val 4132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1" name="Google Shape;75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37"/>
          <p:cNvSpPr/>
          <p:nvPr/>
        </p:nvSpPr>
        <p:spPr>
          <a:xfrm>
            <a:off x="2128200" y="62500"/>
            <a:ext cx="4887600" cy="64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Transformer Encoder</a:t>
            </a:r>
            <a:endParaRPr/>
          </a:p>
        </p:txBody>
      </p:sp>
      <p:sp>
        <p:nvSpPr>
          <p:cNvPr id="753" name="Google Shape;753;p37"/>
          <p:cNvSpPr txBox="1"/>
          <p:nvPr/>
        </p:nvSpPr>
        <p:spPr>
          <a:xfrm>
            <a:off x="3126125" y="1580125"/>
            <a:ext cx="5648400" cy="29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The Encoder is composed of multiple layers of 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: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AutoNum type="arabicPeriod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multi-head self-attention mechanism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AutoNum type="arabicPeriod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Position-wise feedforward network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Transformers are working on sets, the structure of the data e.g. sequence, needs to be encoded by using masking and/or positional embeddings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54" name="Google Shape;754;p37"/>
          <p:cNvSpPr/>
          <p:nvPr/>
        </p:nvSpPr>
        <p:spPr>
          <a:xfrm>
            <a:off x="635950" y="1512575"/>
            <a:ext cx="1607100" cy="1065600"/>
          </a:xfrm>
          <a:prstGeom prst="roundRect">
            <a:avLst>
              <a:gd fmla="val 4132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5" name="Google Shape;755;p37"/>
          <p:cNvGrpSpPr/>
          <p:nvPr/>
        </p:nvGrpSpPr>
        <p:grpSpPr>
          <a:xfrm>
            <a:off x="813575" y="3763143"/>
            <a:ext cx="2591966" cy="1012008"/>
            <a:chOff x="6140700" y="3535705"/>
            <a:chExt cx="2591966" cy="1012008"/>
          </a:xfrm>
        </p:grpSpPr>
        <p:sp>
          <p:nvSpPr>
            <p:cNvPr id="756" name="Google Shape;756;p37"/>
            <p:cNvSpPr/>
            <p:nvPr/>
          </p:nvSpPr>
          <p:spPr>
            <a:xfrm>
              <a:off x="6140700" y="3973299"/>
              <a:ext cx="1254600" cy="1767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Nunito"/>
                  <a:ea typeface="Nunito"/>
                  <a:cs typeface="Nunito"/>
                  <a:sym typeface="Nunito"/>
                </a:rPr>
                <a:t>Input embeddings</a:t>
              </a:r>
              <a:endParaRPr sz="8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57" name="Google Shape;757;p37"/>
            <p:cNvSpPr/>
            <p:nvPr/>
          </p:nvSpPr>
          <p:spPr>
            <a:xfrm>
              <a:off x="6671250" y="3613199"/>
              <a:ext cx="193500" cy="193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758" name="Google Shape;758;p37"/>
            <p:cNvSpPr txBox="1"/>
            <p:nvPr/>
          </p:nvSpPr>
          <p:spPr>
            <a:xfrm>
              <a:off x="6630450" y="3586799"/>
              <a:ext cx="2751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Nunito"/>
                  <a:ea typeface="Nunito"/>
                  <a:cs typeface="Nunito"/>
                  <a:sym typeface="Nunito"/>
                </a:rPr>
                <a:t>+</a:t>
              </a:r>
              <a:endParaRPr b="1" sz="1000">
                <a:latin typeface="Nunito"/>
                <a:ea typeface="Nunito"/>
                <a:cs typeface="Nunito"/>
                <a:sym typeface="Nunito"/>
              </a:endParaRPr>
            </a:p>
          </p:txBody>
        </p:sp>
        <p:cxnSp>
          <p:nvCxnSpPr>
            <p:cNvPr id="759" name="Google Shape;759;p37"/>
            <p:cNvCxnSpPr>
              <a:stCxn id="756" idx="0"/>
              <a:endCxn id="757" idx="4"/>
            </p:cNvCxnSpPr>
            <p:nvPr/>
          </p:nvCxnSpPr>
          <p:spPr>
            <a:xfrm rot="10800000">
              <a:off x="6768000" y="3806799"/>
              <a:ext cx="0" cy="1665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760" name="Google Shape;760;p37"/>
            <p:cNvGrpSpPr/>
            <p:nvPr/>
          </p:nvGrpSpPr>
          <p:grpSpPr>
            <a:xfrm>
              <a:off x="7585625" y="3535705"/>
              <a:ext cx="365700" cy="365700"/>
              <a:chOff x="7890425" y="3464530"/>
              <a:chExt cx="365700" cy="365700"/>
            </a:xfrm>
          </p:grpSpPr>
          <p:sp>
            <p:nvSpPr>
              <p:cNvPr id="761" name="Google Shape;761;p37"/>
              <p:cNvSpPr/>
              <p:nvPr/>
            </p:nvSpPr>
            <p:spPr>
              <a:xfrm>
                <a:off x="7890425" y="3464530"/>
                <a:ext cx="365700" cy="365700"/>
              </a:xfrm>
              <a:prstGeom prst="ellipse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37"/>
              <p:cNvSpPr/>
              <p:nvPr/>
            </p:nvSpPr>
            <p:spPr>
              <a:xfrm>
                <a:off x="7890425" y="3550918"/>
                <a:ext cx="182700" cy="1827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37"/>
              <p:cNvSpPr/>
              <p:nvPr/>
            </p:nvSpPr>
            <p:spPr>
              <a:xfrm rot="10800000">
                <a:off x="8073425" y="3551068"/>
                <a:ext cx="182700" cy="1827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37"/>
              <p:cNvSpPr/>
              <p:nvPr/>
            </p:nvSpPr>
            <p:spPr>
              <a:xfrm rot="5400000">
                <a:off x="8073425" y="3550918"/>
                <a:ext cx="182700" cy="1827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37"/>
              <p:cNvSpPr/>
              <p:nvPr/>
            </p:nvSpPr>
            <p:spPr>
              <a:xfrm rot="-5400000">
                <a:off x="7890425" y="3551068"/>
                <a:ext cx="182700" cy="1827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766" name="Google Shape;766;p37"/>
            <p:cNvCxnSpPr>
              <a:stCxn id="765" idx="0"/>
              <a:endCxn id="757" idx="6"/>
            </p:cNvCxnSpPr>
            <p:nvPr/>
          </p:nvCxnSpPr>
          <p:spPr>
            <a:xfrm rot="10800000">
              <a:off x="6864725" y="3709993"/>
              <a:ext cx="720900" cy="3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67" name="Google Shape;767;p37"/>
            <p:cNvSpPr/>
            <p:nvPr/>
          </p:nvSpPr>
          <p:spPr>
            <a:xfrm>
              <a:off x="6140700" y="4354214"/>
              <a:ext cx="1254600" cy="1935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Nunito"/>
                  <a:ea typeface="Nunito"/>
                  <a:cs typeface="Nunito"/>
                  <a:sym typeface="Nunito"/>
                </a:rPr>
                <a:t>Inputs</a:t>
              </a:r>
              <a:endParaRPr sz="800">
                <a:latin typeface="Nunito"/>
                <a:ea typeface="Nunito"/>
                <a:cs typeface="Nunito"/>
                <a:sym typeface="Nunito"/>
              </a:endParaRPr>
            </a:p>
          </p:txBody>
        </p:sp>
        <p:cxnSp>
          <p:nvCxnSpPr>
            <p:cNvPr id="768" name="Google Shape;768;p37"/>
            <p:cNvCxnSpPr>
              <a:stCxn id="767" idx="0"/>
              <a:endCxn id="756" idx="2"/>
            </p:cNvCxnSpPr>
            <p:nvPr/>
          </p:nvCxnSpPr>
          <p:spPr>
            <a:xfrm rot="10800000">
              <a:off x="6768000" y="4149914"/>
              <a:ext cx="0" cy="204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69" name="Google Shape;769;p37"/>
            <p:cNvSpPr/>
            <p:nvPr/>
          </p:nvSpPr>
          <p:spPr>
            <a:xfrm>
              <a:off x="7879766" y="3538789"/>
              <a:ext cx="852900" cy="3567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Nunito"/>
                  <a:ea typeface="Nunito"/>
                  <a:cs typeface="Nunito"/>
                  <a:sym typeface="Nunito"/>
                </a:rPr>
                <a:t>Positional Encoding</a:t>
              </a:r>
              <a:endParaRPr sz="800"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770" name="Google Shape;770;p37"/>
          <p:cNvSpPr/>
          <p:nvPr/>
        </p:nvSpPr>
        <p:spPr>
          <a:xfrm>
            <a:off x="813575" y="3317274"/>
            <a:ext cx="1254600" cy="1935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Multi-head Attention 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71" name="Google Shape;771;p37"/>
          <p:cNvSpPr/>
          <p:nvPr/>
        </p:nvSpPr>
        <p:spPr>
          <a:xfrm>
            <a:off x="813575" y="2740310"/>
            <a:ext cx="1254600" cy="137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Layer Norm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72" name="Google Shape;772;p37"/>
          <p:cNvSpPr/>
          <p:nvPr/>
        </p:nvSpPr>
        <p:spPr>
          <a:xfrm>
            <a:off x="1344125" y="2993843"/>
            <a:ext cx="193500" cy="193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773" name="Google Shape;773;p37"/>
          <p:cNvSpPr txBox="1"/>
          <p:nvPr/>
        </p:nvSpPr>
        <p:spPr>
          <a:xfrm>
            <a:off x="1303325" y="2967443"/>
            <a:ext cx="275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Nunito"/>
                <a:ea typeface="Nunito"/>
                <a:cs typeface="Nunito"/>
                <a:sym typeface="Nunito"/>
              </a:rPr>
              <a:t>+</a:t>
            </a:r>
            <a:endParaRPr b="1" sz="10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774" name="Google Shape;774;p37"/>
          <p:cNvCxnSpPr>
            <a:stCxn id="772" idx="0"/>
            <a:endCxn id="771" idx="2"/>
          </p:cNvCxnSpPr>
          <p:nvPr/>
        </p:nvCxnSpPr>
        <p:spPr>
          <a:xfrm rot="10800000">
            <a:off x="1440875" y="2877443"/>
            <a:ext cx="0" cy="116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5" name="Google Shape;775;p37"/>
          <p:cNvCxnSpPr>
            <a:stCxn id="770" idx="0"/>
            <a:endCxn id="772" idx="4"/>
          </p:cNvCxnSpPr>
          <p:nvPr/>
        </p:nvCxnSpPr>
        <p:spPr>
          <a:xfrm rot="10800000">
            <a:off x="1440875" y="3187374"/>
            <a:ext cx="0" cy="129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6" name="Google Shape;776;p37"/>
          <p:cNvSpPr/>
          <p:nvPr/>
        </p:nvSpPr>
        <p:spPr>
          <a:xfrm>
            <a:off x="813575" y="2273375"/>
            <a:ext cx="1254600" cy="1371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Feed Forward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77" name="Google Shape;777;p37"/>
          <p:cNvSpPr/>
          <p:nvPr/>
        </p:nvSpPr>
        <p:spPr>
          <a:xfrm>
            <a:off x="813575" y="1580130"/>
            <a:ext cx="1254600" cy="132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Layer Norm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78" name="Google Shape;778;p37"/>
          <p:cNvSpPr/>
          <p:nvPr/>
        </p:nvSpPr>
        <p:spPr>
          <a:xfrm>
            <a:off x="1344125" y="1911001"/>
            <a:ext cx="193500" cy="193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779" name="Google Shape;779;p37"/>
          <p:cNvSpPr txBox="1"/>
          <p:nvPr/>
        </p:nvSpPr>
        <p:spPr>
          <a:xfrm>
            <a:off x="1303325" y="1884601"/>
            <a:ext cx="275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Nunito"/>
                <a:ea typeface="Nunito"/>
                <a:cs typeface="Nunito"/>
                <a:sym typeface="Nunito"/>
              </a:rPr>
              <a:t>+</a:t>
            </a:r>
            <a:endParaRPr b="1" sz="10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780" name="Google Shape;780;p37"/>
          <p:cNvCxnSpPr>
            <a:stCxn id="778" idx="0"/>
            <a:endCxn id="777" idx="2"/>
          </p:cNvCxnSpPr>
          <p:nvPr/>
        </p:nvCxnSpPr>
        <p:spPr>
          <a:xfrm rot="10800000">
            <a:off x="1440875" y="1712401"/>
            <a:ext cx="0" cy="198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1" name="Google Shape;781;p37"/>
          <p:cNvCxnSpPr>
            <a:stCxn id="776" idx="0"/>
            <a:endCxn id="778" idx="4"/>
          </p:cNvCxnSpPr>
          <p:nvPr/>
        </p:nvCxnSpPr>
        <p:spPr>
          <a:xfrm rot="10800000">
            <a:off x="1440875" y="2104475"/>
            <a:ext cx="0" cy="168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2" name="Google Shape;782;p37"/>
          <p:cNvCxnSpPr>
            <a:stCxn id="771" idx="0"/>
            <a:endCxn id="776" idx="2"/>
          </p:cNvCxnSpPr>
          <p:nvPr/>
        </p:nvCxnSpPr>
        <p:spPr>
          <a:xfrm rot="10800000">
            <a:off x="1440875" y="2410610"/>
            <a:ext cx="0" cy="329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3" name="Google Shape;783;p37"/>
          <p:cNvCxnSpPr>
            <a:stCxn id="757" idx="0"/>
            <a:endCxn id="770" idx="2"/>
          </p:cNvCxnSpPr>
          <p:nvPr/>
        </p:nvCxnSpPr>
        <p:spPr>
          <a:xfrm rot="10800000">
            <a:off x="1440875" y="3510637"/>
            <a:ext cx="0" cy="330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4" name="Google Shape;784;p37"/>
          <p:cNvCxnSpPr>
            <a:stCxn id="771" idx="0"/>
            <a:endCxn id="778" idx="2"/>
          </p:cNvCxnSpPr>
          <p:nvPr/>
        </p:nvCxnSpPr>
        <p:spPr>
          <a:xfrm flipH="1" rot="5400000">
            <a:off x="1026275" y="2325710"/>
            <a:ext cx="732600" cy="96600"/>
          </a:xfrm>
          <a:prstGeom prst="bentConnector4">
            <a:avLst>
              <a:gd fmla="val 27994" name="adj1"/>
              <a:gd fmla="val 724252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5" name="Google Shape;785;p37"/>
          <p:cNvCxnSpPr>
            <a:stCxn id="757" idx="0"/>
            <a:endCxn id="772" idx="2"/>
          </p:cNvCxnSpPr>
          <p:nvPr/>
        </p:nvCxnSpPr>
        <p:spPr>
          <a:xfrm flipH="1" rot="5400000">
            <a:off x="1017575" y="3417337"/>
            <a:ext cx="750000" cy="96600"/>
          </a:xfrm>
          <a:prstGeom prst="bentConnector4">
            <a:avLst>
              <a:gd fmla="val 22802" name="adj1"/>
              <a:gd fmla="val 733101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6" name="Google Shape;786;p37"/>
          <p:cNvSpPr/>
          <p:nvPr/>
        </p:nvSpPr>
        <p:spPr>
          <a:xfrm>
            <a:off x="2273216" y="2437563"/>
            <a:ext cx="852900" cy="356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N layers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87" name="Google Shape;787;p37"/>
          <p:cNvSpPr/>
          <p:nvPr/>
        </p:nvSpPr>
        <p:spPr>
          <a:xfrm>
            <a:off x="813575" y="1183087"/>
            <a:ext cx="1254600" cy="1323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Linear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88" name="Google Shape;788;p37"/>
          <p:cNvSpPr/>
          <p:nvPr/>
        </p:nvSpPr>
        <p:spPr>
          <a:xfrm>
            <a:off x="813575" y="852510"/>
            <a:ext cx="1254600" cy="1371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Softmax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789" name="Google Shape;789;p37"/>
          <p:cNvCxnSpPr>
            <a:stCxn id="777" idx="0"/>
            <a:endCxn id="787" idx="2"/>
          </p:cNvCxnSpPr>
          <p:nvPr/>
        </p:nvCxnSpPr>
        <p:spPr>
          <a:xfrm rot="10800000">
            <a:off x="1440875" y="1315530"/>
            <a:ext cx="0" cy="264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0" name="Google Shape;790;p37"/>
          <p:cNvCxnSpPr>
            <a:stCxn id="787" idx="0"/>
            <a:endCxn id="788" idx="2"/>
          </p:cNvCxnSpPr>
          <p:nvPr/>
        </p:nvCxnSpPr>
        <p:spPr>
          <a:xfrm rot="10800000">
            <a:off x="1440875" y="989587"/>
            <a:ext cx="0" cy="193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1" name="Google Shape;791;p37"/>
          <p:cNvSpPr/>
          <p:nvPr/>
        </p:nvSpPr>
        <p:spPr>
          <a:xfrm>
            <a:off x="813575" y="453101"/>
            <a:ext cx="1254600" cy="193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Output probas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792" name="Google Shape;792;p37"/>
          <p:cNvCxnSpPr>
            <a:stCxn id="788" idx="0"/>
            <a:endCxn id="791" idx="2"/>
          </p:cNvCxnSpPr>
          <p:nvPr/>
        </p:nvCxnSpPr>
        <p:spPr>
          <a:xfrm rot="10800000">
            <a:off x="1440875" y="646710"/>
            <a:ext cx="0" cy="20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3" name="Google Shape;793;p37"/>
          <p:cNvSpPr txBox="1"/>
          <p:nvPr/>
        </p:nvSpPr>
        <p:spPr>
          <a:xfrm>
            <a:off x="441650" y="4794425"/>
            <a:ext cx="7453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800">
                <a:latin typeface="Ubuntu"/>
                <a:ea typeface="Ubuntu"/>
                <a:cs typeface="Ubuntu"/>
                <a:sym typeface="Ubuntu"/>
              </a:rPr>
              <a:t>Highly recommend “The Annotated Transformer</a:t>
            </a:r>
            <a:r>
              <a:rPr lang="en" sz="800">
                <a:latin typeface="Ubuntu"/>
                <a:ea typeface="Ubuntu"/>
                <a:cs typeface="Ubuntu"/>
                <a:sym typeface="Ubuntu"/>
              </a:rPr>
              <a:t>”:  </a:t>
            </a:r>
            <a:r>
              <a:rPr lang="en" sz="800" u="sng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  <a:hlinkClick r:id="rId4"/>
              </a:rPr>
              <a:t>http://nlp.seas.harvard.edu/2018/04/03/attention.html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38"/>
          <p:cNvSpPr/>
          <p:nvPr/>
        </p:nvSpPr>
        <p:spPr>
          <a:xfrm>
            <a:off x="794088" y="2861002"/>
            <a:ext cx="1293600" cy="557700"/>
          </a:xfrm>
          <a:prstGeom prst="roundRect">
            <a:avLst>
              <a:gd fmla="val 4771" name="adj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38"/>
          <p:cNvSpPr/>
          <p:nvPr/>
        </p:nvSpPr>
        <p:spPr>
          <a:xfrm>
            <a:off x="853650" y="3170652"/>
            <a:ext cx="1171800" cy="137100"/>
          </a:xfrm>
          <a:prstGeom prst="roundRect">
            <a:avLst>
              <a:gd fmla="val 4132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Multi-head Attention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00" name="Google Shape;80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38"/>
          <p:cNvSpPr/>
          <p:nvPr/>
        </p:nvSpPr>
        <p:spPr>
          <a:xfrm>
            <a:off x="2128200" y="62500"/>
            <a:ext cx="4887600" cy="60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Transformer Encoder</a:t>
            </a:r>
            <a:endParaRPr/>
          </a:p>
        </p:txBody>
      </p:sp>
      <p:sp>
        <p:nvSpPr>
          <p:cNvPr id="802" name="Google Shape;802;p38"/>
          <p:cNvSpPr/>
          <p:nvPr/>
        </p:nvSpPr>
        <p:spPr>
          <a:xfrm>
            <a:off x="853650" y="2909502"/>
            <a:ext cx="1171800" cy="137100"/>
          </a:xfrm>
          <a:prstGeom prst="roundRect">
            <a:avLst>
              <a:gd fmla="val 4132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Feed-Forward</a:t>
            </a:r>
            <a:endParaRPr sz="800"/>
          </a:p>
        </p:txBody>
      </p:sp>
      <p:sp>
        <p:nvSpPr>
          <p:cNvPr id="803" name="Google Shape;803;p38"/>
          <p:cNvSpPr/>
          <p:nvPr/>
        </p:nvSpPr>
        <p:spPr>
          <a:xfrm>
            <a:off x="914700" y="4237152"/>
            <a:ext cx="1052400" cy="1767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Input embedding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04" name="Google Shape;804;p38"/>
          <p:cNvSpPr/>
          <p:nvPr/>
        </p:nvSpPr>
        <p:spPr>
          <a:xfrm>
            <a:off x="1344125" y="3877064"/>
            <a:ext cx="193500" cy="193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05" name="Google Shape;805;p38"/>
          <p:cNvSpPr txBox="1"/>
          <p:nvPr/>
        </p:nvSpPr>
        <p:spPr>
          <a:xfrm>
            <a:off x="1303325" y="3843379"/>
            <a:ext cx="275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Nunito"/>
                <a:ea typeface="Nunito"/>
                <a:cs typeface="Nunito"/>
                <a:sym typeface="Nunito"/>
              </a:rPr>
              <a:t>+</a:t>
            </a:r>
            <a:endParaRPr b="1" sz="10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806" name="Google Shape;806;p38"/>
          <p:cNvCxnSpPr>
            <a:stCxn id="803" idx="0"/>
            <a:endCxn id="804" idx="4"/>
          </p:cNvCxnSpPr>
          <p:nvPr/>
        </p:nvCxnSpPr>
        <p:spPr>
          <a:xfrm rot="10800000">
            <a:off x="1440900" y="4070652"/>
            <a:ext cx="0" cy="166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807" name="Google Shape;807;p38"/>
          <p:cNvGrpSpPr/>
          <p:nvPr/>
        </p:nvGrpSpPr>
        <p:grpSpPr>
          <a:xfrm>
            <a:off x="1817677" y="3877056"/>
            <a:ext cx="193492" cy="193492"/>
            <a:chOff x="7890425" y="3464530"/>
            <a:chExt cx="365700" cy="365700"/>
          </a:xfrm>
        </p:grpSpPr>
        <p:sp>
          <p:nvSpPr>
            <p:cNvPr id="808" name="Google Shape;808;p38"/>
            <p:cNvSpPr/>
            <p:nvPr/>
          </p:nvSpPr>
          <p:spPr>
            <a:xfrm>
              <a:off x="7890425" y="3464530"/>
              <a:ext cx="365700" cy="3657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8"/>
            <p:cNvSpPr/>
            <p:nvPr/>
          </p:nvSpPr>
          <p:spPr>
            <a:xfrm>
              <a:off x="7890425" y="3550918"/>
              <a:ext cx="182700" cy="1827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8"/>
            <p:cNvSpPr/>
            <p:nvPr/>
          </p:nvSpPr>
          <p:spPr>
            <a:xfrm rot="10800000">
              <a:off x="8073425" y="3551068"/>
              <a:ext cx="182700" cy="1827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8"/>
            <p:cNvSpPr/>
            <p:nvPr/>
          </p:nvSpPr>
          <p:spPr>
            <a:xfrm rot="5400000">
              <a:off x="8073425" y="3550918"/>
              <a:ext cx="182700" cy="1827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8"/>
            <p:cNvSpPr/>
            <p:nvPr/>
          </p:nvSpPr>
          <p:spPr>
            <a:xfrm rot="-5400000">
              <a:off x="7890425" y="3551068"/>
              <a:ext cx="182700" cy="1827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13" name="Google Shape;813;p38"/>
          <p:cNvCxnSpPr>
            <a:stCxn id="812" idx="0"/>
            <a:endCxn id="804" idx="6"/>
          </p:cNvCxnSpPr>
          <p:nvPr/>
        </p:nvCxnSpPr>
        <p:spPr>
          <a:xfrm flipH="1">
            <a:off x="1537477" y="3971176"/>
            <a:ext cx="280200" cy="2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4" name="Google Shape;814;p38"/>
          <p:cNvSpPr/>
          <p:nvPr/>
        </p:nvSpPr>
        <p:spPr>
          <a:xfrm>
            <a:off x="813575" y="4581652"/>
            <a:ext cx="1254600" cy="193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t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815" name="Google Shape;815;p38"/>
          <p:cNvCxnSpPr>
            <a:stCxn id="814" idx="0"/>
            <a:endCxn id="803" idx="2"/>
          </p:cNvCxnSpPr>
          <p:nvPr/>
        </p:nvCxnSpPr>
        <p:spPr>
          <a:xfrm rot="10800000">
            <a:off x="1440875" y="4413952"/>
            <a:ext cx="0" cy="167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6" name="Google Shape;816;p38"/>
          <p:cNvCxnSpPr>
            <a:stCxn id="799" idx="0"/>
            <a:endCxn id="802" idx="2"/>
          </p:cNvCxnSpPr>
          <p:nvPr/>
        </p:nvCxnSpPr>
        <p:spPr>
          <a:xfrm rot="10800000">
            <a:off x="1439550" y="3046452"/>
            <a:ext cx="0" cy="12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7" name="Google Shape;817;p38"/>
          <p:cNvCxnSpPr>
            <a:stCxn id="804" idx="0"/>
            <a:endCxn id="799" idx="2"/>
          </p:cNvCxnSpPr>
          <p:nvPr/>
        </p:nvCxnSpPr>
        <p:spPr>
          <a:xfrm rot="10800000">
            <a:off x="1439675" y="3307664"/>
            <a:ext cx="1200" cy="569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8" name="Google Shape;818;p38"/>
          <p:cNvSpPr/>
          <p:nvPr/>
        </p:nvSpPr>
        <p:spPr>
          <a:xfrm>
            <a:off x="813575" y="1379199"/>
            <a:ext cx="1254600" cy="1323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Linear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19" name="Google Shape;819;p38"/>
          <p:cNvSpPr/>
          <p:nvPr/>
        </p:nvSpPr>
        <p:spPr>
          <a:xfrm>
            <a:off x="813575" y="1085050"/>
            <a:ext cx="1254600" cy="1371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Softmax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820" name="Google Shape;820;p38"/>
          <p:cNvCxnSpPr>
            <a:stCxn id="818" idx="0"/>
            <a:endCxn id="819" idx="2"/>
          </p:cNvCxnSpPr>
          <p:nvPr/>
        </p:nvCxnSpPr>
        <p:spPr>
          <a:xfrm rot="10800000">
            <a:off x="1440875" y="1222299"/>
            <a:ext cx="0" cy="15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1" name="Google Shape;821;p38"/>
          <p:cNvSpPr/>
          <p:nvPr/>
        </p:nvSpPr>
        <p:spPr>
          <a:xfrm>
            <a:off x="813575" y="729353"/>
            <a:ext cx="1254600" cy="193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Output probas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822" name="Google Shape;822;p38"/>
          <p:cNvCxnSpPr>
            <a:stCxn id="819" idx="0"/>
            <a:endCxn id="821" idx="2"/>
          </p:cNvCxnSpPr>
          <p:nvPr/>
        </p:nvCxnSpPr>
        <p:spPr>
          <a:xfrm rot="10800000">
            <a:off x="1440875" y="922750"/>
            <a:ext cx="0" cy="162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3" name="Google Shape;823;p38"/>
          <p:cNvSpPr/>
          <p:nvPr/>
        </p:nvSpPr>
        <p:spPr>
          <a:xfrm>
            <a:off x="792738" y="1671027"/>
            <a:ext cx="1293600" cy="557700"/>
          </a:xfrm>
          <a:prstGeom prst="roundRect">
            <a:avLst>
              <a:gd fmla="val 4771" name="adj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38"/>
          <p:cNvSpPr/>
          <p:nvPr/>
        </p:nvSpPr>
        <p:spPr>
          <a:xfrm>
            <a:off x="852300" y="1980677"/>
            <a:ext cx="1171800" cy="137100"/>
          </a:xfrm>
          <a:prstGeom prst="roundRect">
            <a:avLst>
              <a:gd fmla="val 4132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Multi-head Attention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25" name="Google Shape;825;p38"/>
          <p:cNvSpPr/>
          <p:nvPr/>
        </p:nvSpPr>
        <p:spPr>
          <a:xfrm>
            <a:off x="852300" y="1719527"/>
            <a:ext cx="1171800" cy="137100"/>
          </a:xfrm>
          <a:prstGeom prst="roundRect">
            <a:avLst>
              <a:gd fmla="val 4132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Feed-Forward</a:t>
            </a:r>
            <a:endParaRPr sz="800"/>
          </a:p>
        </p:txBody>
      </p:sp>
      <p:cxnSp>
        <p:nvCxnSpPr>
          <p:cNvPr id="826" name="Google Shape;826;p38"/>
          <p:cNvCxnSpPr>
            <a:stCxn id="824" idx="0"/>
            <a:endCxn id="825" idx="2"/>
          </p:cNvCxnSpPr>
          <p:nvPr/>
        </p:nvCxnSpPr>
        <p:spPr>
          <a:xfrm rot="10800000">
            <a:off x="1438200" y="1856477"/>
            <a:ext cx="0" cy="12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7" name="Google Shape;827;p38"/>
          <p:cNvCxnSpPr>
            <a:stCxn id="802" idx="0"/>
            <a:endCxn id="824" idx="2"/>
          </p:cNvCxnSpPr>
          <p:nvPr/>
        </p:nvCxnSpPr>
        <p:spPr>
          <a:xfrm rot="10800000">
            <a:off x="1438350" y="2117802"/>
            <a:ext cx="12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8" name="Google Shape;828;p38"/>
          <p:cNvCxnSpPr>
            <a:stCxn id="825" idx="0"/>
            <a:endCxn id="818" idx="2"/>
          </p:cNvCxnSpPr>
          <p:nvPr/>
        </p:nvCxnSpPr>
        <p:spPr>
          <a:xfrm flipH="1" rot="10800000">
            <a:off x="1438200" y="1511627"/>
            <a:ext cx="2700" cy="207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9" name="Google Shape;829;p38"/>
          <p:cNvSpPr/>
          <p:nvPr/>
        </p:nvSpPr>
        <p:spPr>
          <a:xfrm>
            <a:off x="2622888" y="2861002"/>
            <a:ext cx="1293600" cy="557700"/>
          </a:xfrm>
          <a:prstGeom prst="roundRect">
            <a:avLst>
              <a:gd fmla="val 4771" name="adj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38"/>
          <p:cNvSpPr/>
          <p:nvPr/>
        </p:nvSpPr>
        <p:spPr>
          <a:xfrm>
            <a:off x="2682450" y="3170652"/>
            <a:ext cx="1171800" cy="137100"/>
          </a:xfrm>
          <a:prstGeom prst="roundRect">
            <a:avLst>
              <a:gd fmla="val 4132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Multi-head Attention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31" name="Google Shape;831;p38"/>
          <p:cNvSpPr/>
          <p:nvPr/>
        </p:nvSpPr>
        <p:spPr>
          <a:xfrm>
            <a:off x="2682450" y="2909502"/>
            <a:ext cx="1171800" cy="137100"/>
          </a:xfrm>
          <a:prstGeom prst="roundRect">
            <a:avLst>
              <a:gd fmla="val 4132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Feed-Forward</a:t>
            </a:r>
            <a:endParaRPr sz="800"/>
          </a:p>
        </p:txBody>
      </p:sp>
      <p:sp>
        <p:nvSpPr>
          <p:cNvPr id="832" name="Google Shape;832;p38"/>
          <p:cNvSpPr/>
          <p:nvPr/>
        </p:nvSpPr>
        <p:spPr>
          <a:xfrm>
            <a:off x="2743500" y="4237152"/>
            <a:ext cx="1052400" cy="1767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Input embedding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33" name="Google Shape;833;p38"/>
          <p:cNvSpPr/>
          <p:nvPr/>
        </p:nvSpPr>
        <p:spPr>
          <a:xfrm>
            <a:off x="3172925" y="3877064"/>
            <a:ext cx="193500" cy="193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34" name="Google Shape;834;p38"/>
          <p:cNvSpPr txBox="1"/>
          <p:nvPr/>
        </p:nvSpPr>
        <p:spPr>
          <a:xfrm>
            <a:off x="3132125" y="3843379"/>
            <a:ext cx="275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Nunito"/>
                <a:ea typeface="Nunito"/>
                <a:cs typeface="Nunito"/>
                <a:sym typeface="Nunito"/>
              </a:rPr>
              <a:t>+</a:t>
            </a:r>
            <a:endParaRPr b="1" sz="10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835" name="Google Shape;835;p38"/>
          <p:cNvCxnSpPr>
            <a:stCxn id="832" idx="0"/>
            <a:endCxn id="833" idx="4"/>
          </p:cNvCxnSpPr>
          <p:nvPr/>
        </p:nvCxnSpPr>
        <p:spPr>
          <a:xfrm rot="10800000">
            <a:off x="3269700" y="4070652"/>
            <a:ext cx="0" cy="166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836" name="Google Shape;836;p38"/>
          <p:cNvGrpSpPr/>
          <p:nvPr/>
        </p:nvGrpSpPr>
        <p:grpSpPr>
          <a:xfrm>
            <a:off x="3646477" y="3877056"/>
            <a:ext cx="193492" cy="193492"/>
            <a:chOff x="7890425" y="3464530"/>
            <a:chExt cx="365700" cy="365700"/>
          </a:xfrm>
        </p:grpSpPr>
        <p:sp>
          <p:nvSpPr>
            <p:cNvPr id="837" name="Google Shape;837;p38"/>
            <p:cNvSpPr/>
            <p:nvPr/>
          </p:nvSpPr>
          <p:spPr>
            <a:xfrm>
              <a:off x="7890425" y="3464530"/>
              <a:ext cx="365700" cy="3657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8"/>
            <p:cNvSpPr/>
            <p:nvPr/>
          </p:nvSpPr>
          <p:spPr>
            <a:xfrm>
              <a:off x="7890425" y="3550918"/>
              <a:ext cx="182700" cy="1827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8"/>
            <p:cNvSpPr/>
            <p:nvPr/>
          </p:nvSpPr>
          <p:spPr>
            <a:xfrm rot="10800000">
              <a:off x="8073425" y="3551068"/>
              <a:ext cx="182700" cy="1827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8"/>
            <p:cNvSpPr/>
            <p:nvPr/>
          </p:nvSpPr>
          <p:spPr>
            <a:xfrm rot="5400000">
              <a:off x="8073425" y="3550918"/>
              <a:ext cx="182700" cy="1827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8"/>
            <p:cNvSpPr/>
            <p:nvPr/>
          </p:nvSpPr>
          <p:spPr>
            <a:xfrm rot="-5400000">
              <a:off x="7890425" y="3551068"/>
              <a:ext cx="182700" cy="1827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42" name="Google Shape;842;p38"/>
          <p:cNvCxnSpPr>
            <a:stCxn id="841" idx="0"/>
            <a:endCxn id="833" idx="6"/>
          </p:cNvCxnSpPr>
          <p:nvPr/>
        </p:nvCxnSpPr>
        <p:spPr>
          <a:xfrm flipH="1">
            <a:off x="3366277" y="3971176"/>
            <a:ext cx="280200" cy="2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3" name="Google Shape;843;p38"/>
          <p:cNvSpPr/>
          <p:nvPr/>
        </p:nvSpPr>
        <p:spPr>
          <a:xfrm>
            <a:off x="2642375" y="4581652"/>
            <a:ext cx="1254600" cy="193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t+1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844" name="Google Shape;844;p38"/>
          <p:cNvCxnSpPr>
            <a:stCxn id="843" idx="0"/>
            <a:endCxn id="832" idx="2"/>
          </p:cNvCxnSpPr>
          <p:nvPr/>
        </p:nvCxnSpPr>
        <p:spPr>
          <a:xfrm rot="10800000">
            <a:off x="3269675" y="4413952"/>
            <a:ext cx="0" cy="167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5" name="Google Shape;845;p38"/>
          <p:cNvCxnSpPr>
            <a:stCxn id="830" idx="0"/>
            <a:endCxn id="831" idx="2"/>
          </p:cNvCxnSpPr>
          <p:nvPr/>
        </p:nvCxnSpPr>
        <p:spPr>
          <a:xfrm rot="10800000">
            <a:off x="3268350" y="3046452"/>
            <a:ext cx="0" cy="12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6" name="Google Shape;846;p38"/>
          <p:cNvCxnSpPr>
            <a:stCxn id="833" idx="0"/>
            <a:endCxn id="830" idx="2"/>
          </p:cNvCxnSpPr>
          <p:nvPr/>
        </p:nvCxnSpPr>
        <p:spPr>
          <a:xfrm rot="10800000">
            <a:off x="3268475" y="3307664"/>
            <a:ext cx="1200" cy="569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7" name="Google Shape;847;p38"/>
          <p:cNvSpPr/>
          <p:nvPr/>
        </p:nvSpPr>
        <p:spPr>
          <a:xfrm>
            <a:off x="2642375" y="1379199"/>
            <a:ext cx="1254600" cy="1323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Linear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48" name="Google Shape;848;p38"/>
          <p:cNvSpPr/>
          <p:nvPr/>
        </p:nvSpPr>
        <p:spPr>
          <a:xfrm>
            <a:off x="2642375" y="1085050"/>
            <a:ext cx="1254600" cy="1371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Softmax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849" name="Google Shape;849;p38"/>
          <p:cNvCxnSpPr>
            <a:stCxn id="847" idx="0"/>
            <a:endCxn id="848" idx="2"/>
          </p:cNvCxnSpPr>
          <p:nvPr/>
        </p:nvCxnSpPr>
        <p:spPr>
          <a:xfrm rot="10800000">
            <a:off x="3269675" y="1222299"/>
            <a:ext cx="0" cy="15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0" name="Google Shape;850;p38"/>
          <p:cNvSpPr/>
          <p:nvPr/>
        </p:nvSpPr>
        <p:spPr>
          <a:xfrm>
            <a:off x="2642375" y="729353"/>
            <a:ext cx="1254600" cy="193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Output probas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851" name="Google Shape;851;p38"/>
          <p:cNvCxnSpPr>
            <a:stCxn id="848" idx="0"/>
            <a:endCxn id="850" idx="2"/>
          </p:cNvCxnSpPr>
          <p:nvPr/>
        </p:nvCxnSpPr>
        <p:spPr>
          <a:xfrm rot="10800000">
            <a:off x="3269675" y="922750"/>
            <a:ext cx="0" cy="162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2" name="Google Shape;852;p38"/>
          <p:cNvSpPr/>
          <p:nvPr/>
        </p:nvSpPr>
        <p:spPr>
          <a:xfrm>
            <a:off x="2621538" y="1671027"/>
            <a:ext cx="1293600" cy="557700"/>
          </a:xfrm>
          <a:prstGeom prst="roundRect">
            <a:avLst>
              <a:gd fmla="val 4771" name="adj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38"/>
          <p:cNvSpPr/>
          <p:nvPr/>
        </p:nvSpPr>
        <p:spPr>
          <a:xfrm>
            <a:off x="2681100" y="1980677"/>
            <a:ext cx="1171800" cy="137100"/>
          </a:xfrm>
          <a:prstGeom prst="roundRect">
            <a:avLst>
              <a:gd fmla="val 4132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Multi-head Attention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54" name="Google Shape;854;p38"/>
          <p:cNvSpPr/>
          <p:nvPr/>
        </p:nvSpPr>
        <p:spPr>
          <a:xfrm>
            <a:off x="2681100" y="1719527"/>
            <a:ext cx="1171800" cy="137100"/>
          </a:xfrm>
          <a:prstGeom prst="roundRect">
            <a:avLst>
              <a:gd fmla="val 4132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Feed-Forward</a:t>
            </a:r>
            <a:endParaRPr sz="800"/>
          </a:p>
        </p:txBody>
      </p:sp>
      <p:cxnSp>
        <p:nvCxnSpPr>
          <p:cNvPr id="855" name="Google Shape;855;p38"/>
          <p:cNvCxnSpPr>
            <a:stCxn id="853" idx="0"/>
            <a:endCxn id="854" idx="2"/>
          </p:cNvCxnSpPr>
          <p:nvPr/>
        </p:nvCxnSpPr>
        <p:spPr>
          <a:xfrm rot="10800000">
            <a:off x="3267000" y="1856477"/>
            <a:ext cx="0" cy="12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6" name="Google Shape;856;p38"/>
          <p:cNvCxnSpPr>
            <a:stCxn id="831" idx="0"/>
            <a:endCxn id="853" idx="2"/>
          </p:cNvCxnSpPr>
          <p:nvPr/>
        </p:nvCxnSpPr>
        <p:spPr>
          <a:xfrm rot="10800000">
            <a:off x="3267150" y="2117802"/>
            <a:ext cx="12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7" name="Google Shape;857;p38"/>
          <p:cNvCxnSpPr>
            <a:stCxn id="854" idx="0"/>
            <a:endCxn id="847" idx="2"/>
          </p:cNvCxnSpPr>
          <p:nvPr/>
        </p:nvCxnSpPr>
        <p:spPr>
          <a:xfrm flipH="1" rot="10800000">
            <a:off x="3267000" y="1511627"/>
            <a:ext cx="2700" cy="207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8" name="Google Shape;858;p38"/>
          <p:cNvSpPr/>
          <p:nvPr/>
        </p:nvSpPr>
        <p:spPr>
          <a:xfrm>
            <a:off x="4527888" y="2861002"/>
            <a:ext cx="1293600" cy="557700"/>
          </a:xfrm>
          <a:prstGeom prst="roundRect">
            <a:avLst>
              <a:gd fmla="val 4771" name="adj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38"/>
          <p:cNvSpPr/>
          <p:nvPr/>
        </p:nvSpPr>
        <p:spPr>
          <a:xfrm>
            <a:off x="4587450" y="3170652"/>
            <a:ext cx="1171800" cy="137100"/>
          </a:xfrm>
          <a:prstGeom prst="roundRect">
            <a:avLst>
              <a:gd fmla="val 4132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Multi-head Attention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60" name="Google Shape;860;p38"/>
          <p:cNvSpPr/>
          <p:nvPr/>
        </p:nvSpPr>
        <p:spPr>
          <a:xfrm>
            <a:off x="4587450" y="2909502"/>
            <a:ext cx="1171800" cy="137100"/>
          </a:xfrm>
          <a:prstGeom prst="roundRect">
            <a:avLst>
              <a:gd fmla="val 4132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Feed-Forward</a:t>
            </a:r>
            <a:endParaRPr sz="800"/>
          </a:p>
        </p:txBody>
      </p:sp>
      <p:sp>
        <p:nvSpPr>
          <p:cNvPr id="861" name="Google Shape;861;p38"/>
          <p:cNvSpPr/>
          <p:nvPr/>
        </p:nvSpPr>
        <p:spPr>
          <a:xfrm>
            <a:off x="4648500" y="4237152"/>
            <a:ext cx="1052400" cy="1767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Input embedding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62" name="Google Shape;862;p38"/>
          <p:cNvSpPr/>
          <p:nvPr/>
        </p:nvSpPr>
        <p:spPr>
          <a:xfrm>
            <a:off x="5077925" y="3877064"/>
            <a:ext cx="193500" cy="193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63" name="Google Shape;863;p38"/>
          <p:cNvSpPr txBox="1"/>
          <p:nvPr/>
        </p:nvSpPr>
        <p:spPr>
          <a:xfrm>
            <a:off x="5037125" y="3843379"/>
            <a:ext cx="275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Nunito"/>
                <a:ea typeface="Nunito"/>
                <a:cs typeface="Nunito"/>
                <a:sym typeface="Nunito"/>
              </a:rPr>
              <a:t>+</a:t>
            </a:r>
            <a:endParaRPr b="1" sz="10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864" name="Google Shape;864;p38"/>
          <p:cNvCxnSpPr>
            <a:stCxn id="861" idx="0"/>
            <a:endCxn id="862" idx="4"/>
          </p:cNvCxnSpPr>
          <p:nvPr/>
        </p:nvCxnSpPr>
        <p:spPr>
          <a:xfrm rot="10800000">
            <a:off x="5174700" y="4070652"/>
            <a:ext cx="0" cy="166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865" name="Google Shape;865;p38"/>
          <p:cNvGrpSpPr/>
          <p:nvPr/>
        </p:nvGrpSpPr>
        <p:grpSpPr>
          <a:xfrm>
            <a:off x="5551477" y="3877056"/>
            <a:ext cx="193492" cy="193492"/>
            <a:chOff x="7890425" y="3464530"/>
            <a:chExt cx="365700" cy="365700"/>
          </a:xfrm>
        </p:grpSpPr>
        <p:sp>
          <p:nvSpPr>
            <p:cNvPr id="866" name="Google Shape;866;p38"/>
            <p:cNvSpPr/>
            <p:nvPr/>
          </p:nvSpPr>
          <p:spPr>
            <a:xfrm>
              <a:off x="7890425" y="3464530"/>
              <a:ext cx="365700" cy="3657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8"/>
            <p:cNvSpPr/>
            <p:nvPr/>
          </p:nvSpPr>
          <p:spPr>
            <a:xfrm>
              <a:off x="7890425" y="3550918"/>
              <a:ext cx="182700" cy="1827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8"/>
            <p:cNvSpPr/>
            <p:nvPr/>
          </p:nvSpPr>
          <p:spPr>
            <a:xfrm rot="10800000">
              <a:off x="8073425" y="3551068"/>
              <a:ext cx="182700" cy="1827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8"/>
            <p:cNvSpPr/>
            <p:nvPr/>
          </p:nvSpPr>
          <p:spPr>
            <a:xfrm rot="5400000">
              <a:off x="8073425" y="3550918"/>
              <a:ext cx="182700" cy="1827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8"/>
            <p:cNvSpPr/>
            <p:nvPr/>
          </p:nvSpPr>
          <p:spPr>
            <a:xfrm rot="-5400000">
              <a:off x="7890425" y="3551068"/>
              <a:ext cx="182700" cy="1827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71" name="Google Shape;871;p38"/>
          <p:cNvCxnSpPr>
            <a:stCxn id="870" idx="0"/>
            <a:endCxn id="862" idx="6"/>
          </p:cNvCxnSpPr>
          <p:nvPr/>
        </p:nvCxnSpPr>
        <p:spPr>
          <a:xfrm flipH="1">
            <a:off x="5271277" y="3971176"/>
            <a:ext cx="280200" cy="2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2" name="Google Shape;872;p38"/>
          <p:cNvSpPr/>
          <p:nvPr/>
        </p:nvSpPr>
        <p:spPr>
          <a:xfrm>
            <a:off x="4547375" y="4581652"/>
            <a:ext cx="1254600" cy="193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t+2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873" name="Google Shape;873;p38"/>
          <p:cNvCxnSpPr>
            <a:stCxn id="872" idx="0"/>
            <a:endCxn id="861" idx="2"/>
          </p:cNvCxnSpPr>
          <p:nvPr/>
        </p:nvCxnSpPr>
        <p:spPr>
          <a:xfrm rot="10800000">
            <a:off x="5174675" y="4413952"/>
            <a:ext cx="0" cy="167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4" name="Google Shape;874;p38"/>
          <p:cNvCxnSpPr>
            <a:stCxn id="859" idx="0"/>
            <a:endCxn id="860" idx="2"/>
          </p:cNvCxnSpPr>
          <p:nvPr/>
        </p:nvCxnSpPr>
        <p:spPr>
          <a:xfrm rot="10800000">
            <a:off x="5173350" y="3046452"/>
            <a:ext cx="0" cy="12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5" name="Google Shape;875;p38"/>
          <p:cNvCxnSpPr>
            <a:stCxn id="862" idx="0"/>
            <a:endCxn id="859" idx="2"/>
          </p:cNvCxnSpPr>
          <p:nvPr/>
        </p:nvCxnSpPr>
        <p:spPr>
          <a:xfrm rot="10800000">
            <a:off x="5173475" y="3307664"/>
            <a:ext cx="1200" cy="569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6" name="Google Shape;876;p38"/>
          <p:cNvSpPr/>
          <p:nvPr/>
        </p:nvSpPr>
        <p:spPr>
          <a:xfrm>
            <a:off x="4547375" y="1379199"/>
            <a:ext cx="1254600" cy="1323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Linear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77" name="Google Shape;877;p38"/>
          <p:cNvSpPr/>
          <p:nvPr/>
        </p:nvSpPr>
        <p:spPr>
          <a:xfrm>
            <a:off x="4547375" y="1085050"/>
            <a:ext cx="1254600" cy="1371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Softmax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878" name="Google Shape;878;p38"/>
          <p:cNvCxnSpPr>
            <a:stCxn id="876" idx="0"/>
            <a:endCxn id="877" idx="2"/>
          </p:cNvCxnSpPr>
          <p:nvPr/>
        </p:nvCxnSpPr>
        <p:spPr>
          <a:xfrm rot="10800000">
            <a:off x="5174675" y="1222299"/>
            <a:ext cx="0" cy="15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9" name="Google Shape;879;p38"/>
          <p:cNvSpPr/>
          <p:nvPr/>
        </p:nvSpPr>
        <p:spPr>
          <a:xfrm>
            <a:off x="4547375" y="729353"/>
            <a:ext cx="1254600" cy="193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Output probas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880" name="Google Shape;880;p38"/>
          <p:cNvCxnSpPr>
            <a:stCxn id="877" idx="0"/>
            <a:endCxn id="879" idx="2"/>
          </p:cNvCxnSpPr>
          <p:nvPr/>
        </p:nvCxnSpPr>
        <p:spPr>
          <a:xfrm rot="10800000">
            <a:off x="5174675" y="922750"/>
            <a:ext cx="0" cy="162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1" name="Google Shape;881;p38"/>
          <p:cNvSpPr/>
          <p:nvPr/>
        </p:nvSpPr>
        <p:spPr>
          <a:xfrm>
            <a:off x="4526538" y="1671027"/>
            <a:ext cx="1293600" cy="557700"/>
          </a:xfrm>
          <a:prstGeom prst="roundRect">
            <a:avLst>
              <a:gd fmla="val 4771" name="adj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38"/>
          <p:cNvSpPr/>
          <p:nvPr/>
        </p:nvSpPr>
        <p:spPr>
          <a:xfrm>
            <a:off x="4586100" y="1980677"/>
            <a:ext cx="1171800" cy="137100"/>
          </a:xfrm>
          <a:prstGeom prst="roundRect">
            <a:avLst>
              <a:gd fmla="val 4132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Multi-head Attention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83" name="Google Shape;883;p38"/>
          <p:cNvSpPr/>
          <p:nvPr/>
        </p:nvSpPr>
        <p:spPr>
          <a:xfrm>
            <a:off x="4586100" y="1719527"/>
            <a:ext cx="1171800" cy="137100"/>
          </a:xfrm>
          <a:prstGeom prst="roundRect">
            <a:avLst>
              <a:gd fmla="val 4132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Feed-Forward</a:t>
            </a:r>
            <a:endParaRPr sz="800"/>
          </a:p>
        </p:txBody>
      </p:sp>
      <p:cxnSp>
        <p:nvCxnSpPr>
          <p:cNvPr id="884" name="Google Shape;884;p38"/>
          <p:cNvCxnSpPr>
            <a:stCxn id="882" idx="0"/>
            <a:endCxn id="883" idx="2"/>
          </p:cNvCxnSpPr>
          <p:nvPr/>
        </p:nvCxnSpPr>
        <p:spPr>
          <a:xfrm rot="10800000">
            <a:off x="5172000" y="1856477"/>
            <a:ext cx="0" cy="12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5" name="Google Shape;885;p38"/>
          <p:cNvCxnSpPr>
            <a:stCxn id="860" idx="0"/>
            <a:endCxn id="882" idx="2"/>
          </p:cNvCxnSpPr>
          <p:nvPr/>
        </p:nvCxnSpPr>
        <p:spPr>
          <a:xfrm rot="10800000">
            <a:off x="5172150" y="2117802"/>
            <a:ext cx="12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6" name="Google Shape;886;p38"/>
          <p:cNvCxnSpPr>
            <a:stCxn id="883" idx="0"/>
            <a:endCxn id="876" idx="2"/>
          </p:cNvCxnSpPr>
          <p:nvPr/>
        </p:nvCxnSpPr>
        <p:spPr>
          <a:xfrm flipH="1" rot="10800000">
            <a:off x="5172000" y="1511627"/>
            <a:ext cx="2700" cy="207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7" name="Google Shape;887;p38"/>
          <p:cNvSpPr/>
          <p:nvPr/>
        </p:nvSpPr>
        <p:spPr>
          <a:xfrm>
            <a:off x="6432888" y="2861002"/>
            <a:ext cx="1293600" cy="557700"/>
          </a:xfrm>
          <a:prstGeom prst="roundRect">
            <a:avLst>
              <a:gd fmla="val 4771" name="adj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38"/>
          <p:cNvSpPr/>
          <p:nvPr/>
        </p:nvSpPr>
        <p:spPr>
          <a:xfrm>
            <a:off x="6492450" y="3170652"/>
            <a:ext cx="1171800" cy="137100"/>
          </a:xfrm>
          <a:prstGeom prst="roundRect">
            <a:avLst>
              <a:gd fmla="val 4132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Multi-head Attention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89" name="Google Shape;889;p38"/>
          <p:cNvSpPr/>
          <p:nvPr/>
        </p:nvSpPr>
        <p:spPr>
          <a:xfrm>
            <a:off x="6492450" y="2909502"/>
            <a:ext cx="1171800" cy="137100"/>
          </a:xfrm>
          <a:prstGeom prst="roundRect">
            <a:avLst>
              <a:gd fmla="val 4132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Feed-Forward</a:t>
            </a:r>
            <a:endParaRPr sz="800"/>
          </a:p>
        </p:txBody>
      </p:sp>
      <p:sp>
        <p:nvSpPr>
          <p:cNvPr id="890" name="Google Shape;890;p38"/>
          <p:cNvSpPr/>
          <p:nvPr/>
        </p:nvSpPr>
        <p:spPr>
          <a:xfrm>
            <a:off x="6553500" y="4237152"/>
            <a:ext cx="1052400" cy="1767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Input embedding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91" name="Google Shape;891;p38"/>
          <p:cNvSpPr/>
          <p:nvPr/>
        </p:nvSpPr>
        <p:spPr>
          <a:xfrm>
            <a:off x="6982925" y="3877064"/>
            <a:ext cx="193500" cy="193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92" name="Google Shape;892;p38"/>
          <p:cNvSpPr txBox="1"/>
          <p:nvPr/>
        </p:nvSpPr>
        <p:spPr>
          <a:xfrm>
            <a:off x="6942125" y="3843379"/>
            <a:ext cx="275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Nunito"/>
                <a:ea typeface="Nunito"/>
                <a:cs typeface="Nunito"/>
                <a:sym typeface="Nunito"/>
              </a:rPr>
              <a:t>+</a:t>
            </a:r>
            <a:endParaRPr b="1" sz="10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893" name="Google Shape;893;p38"/>
          <p:cNvCxnSpPr>
            <a:stCxn id="890" idx="0"/>
            <a:endCxn id="891" idx="4"/>
          </p:cNvCxnSpPr>
          <p:nvPr/>
        </p:nvCxnSpPr>
        <p:spPr>
          <a:xfrm rot="10800000">
            <a:off x="7079700" y="4070652"/>
            <a:ext cx="0" cy="166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894" name="Google Shape;894;p38"/>
          <p:cNvGrpSpPr/>
          <p:nvPr/>
        </p:nvGrpSpPr>
        <p:grpSpPr>
          <a:xfrm>
            <a:off x="7456477" y="3877056"/>
            <a:ext cx="193492" cy="193492"/>
            <a:chOff x="7890425" y="3464530"/>
            <a:chExt cx="365700" cy="365700"/>
          </a:xfrm>
        </p:grpSpPr>
        <p:sp>
          <p:nvSpPr>
            <p:cNvPr id="895" name="Google Shape;895;p38"/>
            <p:cNvSpPr/>
            <p:nvPr/>
          </p:nvSpPr>
          <p:spPr>
            <a:xfrm>
              <a:off x="7890425" y="3464530"/>
              <a:ext cx="365700" cy="3657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8"/>
            <p:cNvSpPr/>
            <p:nvPr/>
          </p:nvSpPr>
          <p:spPr>
            <a:xfrm>
              <a:off x="7890425" y="3550918"/>
              <a:ext cx="182700" cy="1827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8"/>
            <p:cNvSpPr/>
            <p:nvPr/>
          </p:nvSpPr>
          <p:spPr>
            <a:xfrm rot="10800000">
              <a:off x="8073425" y="3551068"/>
              <a:ext cx="182700" cy="1827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8"/>
            <p:cNvSpPr/>
            <p:nvPr/>
          </p:nvSpPr>
          <p:spPr>
            <a:xfrm rot="5400000">
              <a:off x="8073425" y="3550918"/>
              <a:ext cx="182700" cy="1827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8"/>
            <p:cNvSpPr/>
            <p:nvPr/>
          </p:nvSpPr>
          <p:spPr>
            <a:xfrm rot="-5400000">
              <a:off x="7890425" y="3551068"/>
              <a:ext cx="182700" cy="1827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00" name="Google Shape;900;p38"/>
          <p:cNvCxnSpPr>
            <a:stCxn id="899" idx="0"/>
            <a:endCxn id="891" idx="6"/>
          </p:cNvCxnSpPr>
          <p:nvPr/>
        </p:nvCxnSpPr>
        <p:spPr>
          <a:xfrm flipH="1">
            <a:off x="7176277" y="3971176"/>
            <a:ext cx="280200" cy="2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1" name="Google Shape;901;p38"/>
          <p:cNvSpPr/>
          <p:nvPr/>
        </p:nvSpPr>
        <p:spPr>
          <a:xfrm>
            <a:off x="6452375" y="4581652"/>
            <a:ext cx="1254600" cy="193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t+3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902" name="Google Shape;902;p38"/>
          <p:cNvCxnSpPr>
            <a:stCxn id="901" idx="0"/>
            <a:endCxn id="890" idx="2"/>
          </p:cNvCxnSpPr>
          <p:nvPr/>
        </p:nvCxnSpPr>
        <p:spPr>
          <a:xfrm rot="10800000">
            <a:off x="7079675" y="4413952"/>
            <a:ext cx="0" cy="167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3" name="Google Shape;903;p38"/>
          <p:cNvCxnSpPr>
            <a:stCxn id="888" idx="0"/>
            <a:endCxn id="889" idx="2"/>
          </p:cNvCxnSpPr>
          <p:nvPr/>
        </p:nvCxnSpPr>
        <p:spPr>
          <a:xfrm rot="10800000">
            <a:off x="7078350" y="3046452"/>
            <a:ext cx="0" cy="12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4" name="Google Shape;904;p38"/>
          <p:cNvCxnSpPr>
            <a:stCxn id="891" idx="0"/>
            <a:endCxn id="888" idx="2"/>
          </p:cNvCxnSpPr>
          <p:nvPr/>
        </p:nvCxnSpPr>
        <p:spPr>
          <a:xfrm rot="10800000">
            <a:off x="7078475" y="3307664"/>
            <a:ext cx="1200" cy="569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5" name="Google Shape;905;p38"/>
          <p:cNvSpPr/>
          <p:nvPr/>
        </p:nvSpPr>
        <p:spPr>
          <a:xfrm>
            <a:off x="6452375" y="1379199"/>
            <a:ext cx="1254600" cy="1323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Linear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06" name="Google Shape;906;p38"/>
          <p:cNvSpPr/>
          <p:nvPr/>
        </p:nvSpPr>
        <p:spPr>
          <a:xfrm>
            <a:off x="6452375" y="1085050"/>
            <a:ext cx="1254600" cy="1371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Softmax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907" name="Google Shape;907;p38"/>
          <p:cNvCxnSpPr>
            <a:stCxn id="905" idx="0"/>
            <a:endCxn id="906" idx="2"/>
          </p:cNvCxnSpPr>
          <p:nvPr/>
        </p:nvCxnSpPr>
        <p:spPr>
          <a:xfrm rot="10800000">
            <a:off x="7079675" y="1222299"/>
            <a:ext cx="0" cy="15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8" name="Google Shape;908;p38"/>
          <p:cNvSpPr/>
          <p:nvPr/>
        </p:nvSpPr>
        <p:spPr>
          <a:xfrm>
            <a:off x="6452375" y="729353"/>
            <a:ext cx="1254600" cy="193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Output probas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909" name="Google Shape;909;p38"/>
          <p:cNvCxnSpPr>
            <a:stCxn id="906" idx="0"/>
            <a:endCxn id="908" idx="2"/>
          </p:cNvCxnSpPr>
          <p:nvPr/>
        </p:nvCxnSpPr>
        <p:spPr>
          <a:xfrm rot="10800000">
            <a:off x="7079675" y="922750"/>
            <a:ext cx="0" cy="162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0" name="Google Shape;910;p38"/>
          <p:cNvSpPr/>
          <p:nvPr/>
        </p:nvSpPr>
        <p:spPr>
          <a:xfrm>
            <a:off x="6431538" y="1671027"/>
            <a:ext cx="1293600" cy="557700"/>
          </a:xfrm>
          <a:prstGeom prst="roundRect">
            <a:avLst>
              <a:gd fmla="val 4771" name="adj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38"/>
          <p:cNvSpPr/>
          <p:nvPr/>
        </p:nvSpPr>
        <p:spPr>
          <a:xfrm>
            <a:off x="6491100" y="1980677"/>
            <a:ext cx="1171800" cy="137100"/>
          </a:xfrm>
          <a:prstGeom prst="roundRect">
            <a:avLst>
              <a:gd fmla="val 4132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Multi-head Attention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12" name="Google Shape;912;p38"/>
          <p:cNvSpPr/>
          <p:nvPr/>
        </p:nvSpPr>
        <p:spPr>
          <a:xfrm>
            <a:off x="6491100" y="1719527"/>
            <a:ext cx="1171800" cy="137100"/>
          </a:xfrm>
          <a:prstGeom prst="roundRect">
            <a:avLst>
              <a:gd fmla="val 4132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Feed-Forward</a:t>
            </a:r>
            <a:endParaRPr sz="800"/>
          </a:p>
        </p:txBody>
      </p:sp>
      <p:cxnSp>
        <p:nvCxnSpPr>
          <p:cNvPr id="913" name="Google Shape;913;p38"/>
          <p:cNvCxnSpPr>
            <a:stCxn id="911" idx="0"/>
            <a:endCxn id="912" idx="2"/>
          </p:cNvCxnSpPr>
          <p:nvPr/>
        </p:nvCxnSpPr>
        <p:spPr>
          <a:xfrm rot="10800000">
            <a:off x="7077000" y="1856477"/>
            <a:ext cx="0" cy="12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4" name="Google Shape;914;p38"/>
          <p:cNvCxnSpPr>
            <a:stCxn id="889" idx="0"/>
            <a:endCxn id="911" idx="2"/>
          </p:cNvCxnSpPr>
          <p:nvPr/>
        </p:nvCxnSpPr>
        <p:spPr>
          <a:xfrm rot="10800000">
            <a:off x="7077150" y="2117802"/>
            <a:ext cx="12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5" name="Google Shape;915;p38"/>
          <p:cNvCxnSpPr>
            <a:stCxn id="912" idx="0"/>
            <a:endCxn id="905" idx="2"/>
          </p:cNvCxnSpPr>
          <p:nvPr/>
        </p:nvCxnSpPr>
        <p:spPr>
          <a:xfrm flipH="1" rot="10800000">
            <a:off x="7077000" y="1511627"/>
            <a:ext cx="2700" cy="207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6" name="Google Shape;916;p38"/>
          <p:cNvCxnSpPr>
            <a:stCxn id="804" idx="0"/>
            <a:endCxn id="830" idx="2"/>
          </p:cNvCxnSpPr>
          <p:nvPr/>
        </p:nvCxnSpPr>
        <p:spPr>
          <a:xfrm flipH="1" rot="10800000">
            <a:off x="1440875" y="3307664"/>
            <a:ext cx="1827600" cy="569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7" name="Google Shape;917;p38"/>
          <p:cNvCxnSpPr>
            <a:stCxn id="804" idx="0"/>
            <a:endCxn id="859" idx="2"/>
          </p:cNvCxnSpPr>
          <p:nvPr/>
        </p:nvCxnSpPr>
        <p:spPr>
          <a:xfrm flipH="1" rot="10800000">
            <a:off x="1440875" y="3307664"/>
            <a:ext cx="3732600" cy="569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8" name="Google Shape;918;p38"/>
          <p:cNvCxnSpPr>
            <a:stCxn id="804" idx="0"/>
            <a:endCxn id="888" idx="2"/>
          </p:cNvCxnSpPr>
          <p:nvPr/>
        </p:nvCxnSpPr>
        <p:spPr>
          <a:xfrm flipH="1" rot="10800000">
            <a:off x="1440875" y="3307664"/>
            <a:ext cx="5637600" cy="569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9" name="Google Shape;919;p38"/>
          <p:cNvCxnSpPr>
            <a:stCxn id="833" idx="0"/>
            <a:endCxn id="799" idx="2"/>
          </p:cNvCxnSpPr>
          <p:nvPr/>
        </p:nvCxnSpPr>
        <p:spPr>
          <a:xfrm rot="10800000">
            <a:off x="1439675" y="3307664"/>
            <a:ext cx="1830000" cy="569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0" name="Google Shape;920;p38"/>
          <p:cNvCxnSpPr>
            <a:stCxn id="833" idx="0"/>
            <a:endCxn id="859" idx="2"/>
          </p:cNvCxnSpPr>
          <p:nvPr/>
        </p:nvCxnSpPr>
        <p:spPr>
          <a:xfrm flipH="1" rot="10800000">
            <a:off x="3269675" y="3307664"/>
            <a:ext cx="1903800" cy="569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1" name="Google Shape;921;p38"/>
          <p:cNvCxnSpPr>
            <a:stCxn id="833" idx="0"/>
            <a:endCxn id="888" idx="2"/>
          </p:cNvCxnSpPr>
          <p:nvPr/>
        </p:nvCxnSpPr>
        <p:spPr>
          <a:xfrm flipH="1" rot="10800000">
            <a:off x="3269675" y="3307664"/>
            <a:ext cx="3808800" cy="569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2" name="Google Shape;922;p38"/>
          <p:cNvCxnSpPr>
            <a:stCxn id="862" idx="0"/>
            <a:endCxn id="799" idx="2"/>
          </p:cNvCxnSpPr>
          <p:nvPr/>
        </p:nvCxnSpPr>
        <p:spPr>
          <a:xfrm rot="10800000">
            <a:off x="1439675" y="3307664"/>
            <a:ext cx="3735000" cy="569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3" name="Google Shape;923;p38"/>
          <p:cNvCxnSpPr>
            <a:stCxn id="862" idx="0"/>
            <a:endCxn id="830" idx="2"/>
          </p:cNvCxnSpPr>
          <p:nvPr/>
        </p:nvCxnSpPr>
        <p:spPr>
          <a:xfrm rot="10800000">
            <a:off x="3268475" y="3307664"/>
            <a:ext cx="1906200" cy="569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4" name="Google Shape;924;p38"/>
          <p:cNvCxnSpPr>
            <a:stCxn id="862" idx="0"/>
            <a:endCxn id="888" idx="2"/>
          </p:cNvCxnSpPr>
          <p:nvPr/>
        </p:nvCxnSpPr>
        <p:spPr>
          <a:xfrm flipH="1" rot="10800000">
            <a:off x="5174675" y="3307664"/>
            <a:ext cx="1903800" cy="569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5" name="Google Shape;925;p38"/>
          <p:cNvCxnSpPr>
            <a:stCxn id="891" idx="0"/>
            <a:endCxn id="859" idx="2"/>
          </p:cNvCxnSpPr>
          <p:nvPr/>
        </p:nvCxnSpPr>
        <p:spPr>
          <a:xfrm rot="10800000">
            <a:off x="5173475" y="3307664"/>
            <a:ext cx="1906200" cy="569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6" name="Google Shape;926;p38"/>
          <p:cNvCxnSpPr>
            <a:stCxn id="891" idx="0"/>
            <a:endCxn id="830" idx="2"/>
          </p:cNvCxnSpPr>
          <p:nvPr/>
        </p:nvCxnSpPr>
        <p:spPr>
          <a:xfrm rot="10800000">
            <a:off x="3268475" y="3307664"/>
            <a:ext cx="3811200" cy="569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7" name="Google Shape;927;p38"/>
          <p:cNvCxnSpPr>
            <a:stCxn id="891" idx="0"/>
            <a:endCxn id="799" idx="2"/>
          </p:cNvCxnSpPr>
          <p:nvPr/>
        </p:nvCxnSpPr>
        <p:spPr>
          <a:xfrm rot="10800000">
            <a:off x="1439675" y="3307664"/>
            <a:ext cx="5640000" cy="569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8" name="Google Shape;928;p38"/>
          <p:cNvCxnSpPr>
            <a:stCxn id="798" idx="0"/>
            <a:endCxn id="853" idx="2"/>
          </p:cNvCxnSpPr>
          <p:nvPr/>
        </p:nvCxnSpPr>
        <p:spPr>
          <a:xfrm flipH="1" rot="10800000">
            <a:off x="1440888" y="2117902"/>
            <a:ext cx="1826100" cy="743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9" name="Google Shape;929;p38"/>
          <p:cNvCxnSpPr>
            <a:stCxn id="798" idx="0"/>
            <a:endCxn id="882" idx="2"/>
          </p:cNvCxnSpPr>
          <p:nvPr/>
        </p:nvCxnSpPr>
        <p:spPr>
          <a:xfrm flipH="1" rot="10800000">
            <a:off x="1440888" y="2117902"/>
            <a:ext cx="3731100" cy="743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0" name="Google Shape;930;p38"/>
          <p:cNvCxnSpPr>
            <a:stCxn id="798" idx="0"/>
            <a:endCxn id="911" idx="2"/>
          </p:cNvCxnSpPr>
          <p:nvPr/>
        </p:nvCxnSpPr>
        <p:spPr>
          <a:xfrm flipH="1" rot="10800000">
            <a:off x="1440888" y="2117902"/>
            <a:ext cx="5636100" cy="743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1" name="Google Shape;931;p38"/>
          <p:cNvCxnSpPr>
            <a:stCxn id="829" idx="0"/>
            <a:endCxn id="824" idx="2"/>
          </p:cNvCxnSpPr>
          <p:nvPr/>
        </p:nvCxnSpPr>
        <p:spPr>
          <a:xfrm rot="10800000">
            <a:off x="1438188" y="2117902"/>
            <a:ext cx="1831500" cy="743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2" name="Google Shape;932;p38"/>
          <p:cNvCxnSpPr>
            <a:stCxn id="858" idx="0"/>
            <a:endCxn id="824" idx="2"/>
          </p:cNvCxnSpPr>
          <p:nvPr/>
        </p:nvCxnSpPr>
        <p:spPr>
          <a:xfrm rot="10800000">
            <a:off x="1438188" y="2117902"/>
            <a:ext cx="3736500" cy="743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3" name="Google Shape;933;p38"/>
          <p:cNvCxnSpPr>
            <a:stCxn id="887" idx="0"/>
            <a:endCxn id="824" idx="2"/>
          </p:cNvCxnSpPr>
          <p:nvPr/>
        </p:nvCxnSpPr>
        <p:spPr>
          <a:xfrm rot="10800000">
            <a:off x="1438188" y="2117902"/>
            <a:ext cx="5641500" cy="743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4" name="Google Shape;934;p38"/>
          <p:cNvCxnSpPr>
            <a:stCxn id="858" idx="0"/>
            <a:endCxn id="853" idx="2"/>
          </p:cNvCxnSpPr>
          <p:nvPr/>
        </p:nvCxnSpPr>
        <p:spPr>
          <a:xfrm rot="10800000">
            <a:off x="3266988" y="2117902"/>
            <a:ext cx="1907700" cy="743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5" name="Google Shape;935;p38"/>
          <p:cNvCxnSpPr>
            <a:stCxn id="887" idx="0"/>
            <a:endCxn id="853" idx="2"/>
          </p:cNvCxnSpPr>
          <p:nvPr/>
        </p:nvCxnSpPr>
        <p:spPr>
          <a:xfrm rot="10800000">
            <a:off x="3266988" y="2117902"/>
            <a:ext cx="3812700" cy="743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6" name="Google Shape;936;p38"/>
          <p:cNvCxnSpPr>
            <a:stCxn id="829" idx="0"/>
            <a:endCxn id="882" idx="2"/>
          </p:cNvCxnSpPr>
          <p:nvPr/>
        </p:nvCxnSpPr>
        <p:spPr>
          <a:xfrm flipH="1" rot="10800000">
            <a:off x="3269688" y="2117902"/>
            <a:ext cx="1902300" cy="743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7" name="Google Shape;937;p38"/>
          <p:cNvCxnSpPr>
            <a:stCxn id="829" idx="0"/>
            <a:endCxn id="911" idx="2"/>
          </p:cNvCxnSpPr>
          <p:nvPr/>
        </p:nvCxnSpPr>
        <p:spPr>
          <a:xfrm flipH="1" rot="10800000">
            <a:off x="3269688" y="2117902"/>
            <a:ext cx="3807300" cy="743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8" name="Google Shape;938;p38"/>
          <p:cNvCxnSpPr>
            <a:stCxn id="887" idx="0"/>
            <a:endCxn id="882" idx="2"/>
          </p:cNvCxnSpPr>
          <p:nvPr/>
        </p:nvCxnSpPr>
        <p:spPr>
          <a:xfrm rot="10800000">
            <a:off x="5171988" y="2117902"/>
            <a:ext cx="1907700" cy="743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9" name="Google Shape;939;p38"/>
          <p:cNvCxnSpPr>
            <a:stCxn id="858" idx="0"/>
            <a:endCxn id="911" idx="2"/>
          </p:cNvCxnSpPr>
          <p:nvPr/>
        </p:nvCxnSpPr>
        <p:spPr>
          <a:xfrm flipH="1" rot="10800000">
            <a:off x="5174688" y="2117902"/>
            <a:ext cx="1902300" cy="743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Google Shape;9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39"/>
          <p:cNvSpPr/>
          <p:nvPr/>
        </p:nvSpPr>
        <p:spPr>
          <a:xfrm>
            <a:off x="1340650" y="53900"/>
            <a:ext cx="6227400" cy="62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Multi-Head Self-Attention</a:t>
            </a:r>
            <a:endParaRPr/>
          </a:p>
        </p:txBody>
      </p:sp>
      <p:sp>
        <p:nvSpPr>
          <p:cNvPr id="946" name="Google Shape;946;p39"/>
          <p:cNvSpPr txBox="1"/>
          <p:nvPr/>
        </p:nvSpPr>
        <p:spPr>
          <a:xfrm>
            <a:off x="394350" y="598299"/>
            <a:ext cx="8119800" cy="8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Attention can be abstracted as: </a:t>
            </a:r>
            <a:r>
              <a:rPr lang="en" sz="1500">
                <a:latin typeface="Alegreya"/>
                <a:ea typeface="Alegreya"/>
                <a:cs typeface="Alegreya"/>
                <a:sym typeface="Alegreya"/>
              </a:rPr>
              <a:t>Attention(Query, Keys</a:t>
            </a:r>
            <a:r>
              <a:rPr baseline="-25000" lang="en" sz="1500">
                <a:latin typeface="Alegreya"/>
                <a:ea typeface="Alegreya"/>
                <a:cs typeface="Alegreya"/>
                <a:sym typeface="Alegreya"/>
              </a:rPr>
              <a:t> </a:t>
            </a:r>
            <a:r>
              <a:rPr lang="en" sz="1500">
                <a:latin typeface="Alegreya"/>
                <a:ea typeface="Alegreya"/>
                <a:cs typeface="Alegreya"/>
                <a:sym typeface="Alegreya"/>
              </a:rPr>
              <a:t>, Values)</a:t>
            </a:r>
            <a:endParaRPr sz="1500"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Dot product between query and key measures the relevance of a given value: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947" name="Google Shape;94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7725" y="3778975"/>
            <a:ext cx="3728550" cy="740025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39"/>
          <p:cNvSpPr txBox="1"/>
          <p:nvPr/>
        </p:nvSpPr>
        <p:spPr>
          <a:xfrm>
            <a:off x="365450" y="4794425"/>
            <a:ext cx="44781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Ubuntu"/>
                <a:ea typeface="Ubuntu"/>
                <a:cs typeface="Ubuntu"/>
                <a:sym typeface="Ubuntu"/>
              </a:rPr>
              <a:t> “Attention is all you need”</a:t>
            </a:r>
            <a:r>
              <a:rPr lang="en" sz="800"/>
              <a:t> </a:t>
            </a:r>
            <a:r>
              <a:rPr lang="en" sz="800" u="sng">
                <a:solidFill>
                  <a:schemeClr val="hlink"/>
                </a:solidFill>
                <a:hlinkClick r:id="rId5"/>
              </a:rPr>
              <a:t>https://papers.nips.cc/paper/7181-attention-is-all-you-need.pdf</a:t>
            </a:r>
            <a:endParaRPr sz="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grpSp>
        <p:nvGrpSpPr>
          <p:cNvPr id="949" name="Google Shape;949;p39"/>
          <p:cNvGrpSpPr/>
          <p:nvPr/>
        </p:nvGrpSpPr>
        <p:grpSpPr>
          <a:xfrm>
            <a:off x="928850" y="1231529"/>
            <a:ext cx="7395150" cy="2419488"/>
            <a:chOff x="928850" y="1155329"/>
            <a:chExt cx="7395150" cy="2419488"/>
          </a:xfrm>
        </p:grpSpPr>
        <p:grpSp>
          <p:nvGrpSpPr>
            <p:cNvPr id="950" name="Google Shape;950;p39"/>
            <p:cNvGrpSpPr/>
            <p:nvPr/>
          </p:nvGrpSpPr>
          <p:grpSpPr>
            <a:xfrm>
              <a:off x="928850" y="1627400"/>
              <a:ext cx="4406563" cy="1539500"/>
              <a:chOff x="573625" y="1534575"/>
              <a:chExt cx="4406563" cy="1539500"/>
            </a:xfrm>
          </p:grpSpPr>
          <p:sp>
            <p:nvSpPr>
              <p:cNvPr id="951" name="Google Shape;951;p39"/>
              <p:cNvSpPr txBox="1"/>
              <p:nvPr/>
            </p:nvSpPr>
            <p:spPr>
              <a:xfrm>
                <a:off x="1048475" y="1534575"/>
                <a:ext cx="3549300" cy="41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Nunito"/>
                    <a:ea typeface="Nunito"/>
                    <a:cs typeface="Nunito"/>
                    <a:sym typeface="Nunito"/>
                  </a:rPr>
                  <a:t>An   ML   engineer   walks   into    a    bar</a:t>
                </a: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952" name="Google Shape;952;p39"/>
              <p:cNvSpPr/>
              <p:nvPr/>
            </p:nvSpPr>
            <p:spPr>
              <a:xfrm>
                <a:off x="1177375" y="1929875"/>
                <a:ext cx="120300" cy="306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39"/>
              <p:cNvSpPr/>
              <p:nvPr/>
            </p:nvSpPr>
            <p:spPr>
              <a:xfrm>
                <a:off x="1558375" y="1929875"/>
                <a:ext cx="120300" cy="306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39"/>
              <p:cNvSpPr/>
              <p:nvPr/>
            </p:nvSpPr>
            <p:spPr>
              <a:xfrm>
                <a:off x="2167975" y="1929875"/>
                <a:ext cx="120300" cy="306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39"/>
              <p:cNvSpPr/>
              <p:nvPr/>
            </p:nvSpPr>
            <p:spPr>
              <a:xfrm>
                <a:off x="2929975" y="1929875"/>
                <a:ext cx="120300" cy="306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39"/>
              <p:cNvSpPr/>
              <p:nvPr/>
            </p:nvSpPr>
            <p:spPr>
              <a:xfrm>
                <a:off x="3412957" y="1929875"/>
                <a:ext cx="120300" cy="306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39"/>
              <p:cNvSpPr/>
              <p:nvPr/>
            </p:nvSpPr>
            <p:spPr>
              <a:xfrm>
                <a:off x="3793957" y="1929875"/>
                <a:ext cx="120300" cy="306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39"/>
              <p:cNvSpPr/>
              <p:nvPr/>
            </p:nvSpPr>
            <p:spPr>
              <a:xfrm>
                <a:off x="4174957" y="1929875"/>
                <a:ext cx="120300" cy="306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39"/>
              <p:cNvSpPr/>
              <p:nvPr/>
            </p:nvSpPr>
            <p:spPr>
              <a:xfrm>
                <a:off x="1177375" y="2310875"/>
                <a:ext cx="120300" cy="306000"/>
              </a:xfrm>
              <a:prstGeom prst="rect">
                <a:avLst/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39"/>
              <p:cNvSpPr/>
              <p:nvPr/>
            </p:nvSpPr>
            <p:spPr>
              <a:xfrm>
                <a:off x="1558375" y="2310875"/>
                <a:ext cx="120300" cy="306000"/>
              </a:xfrm>
              <a:prstGeom prst="rect">
                <a:avLst/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39"/>
              <p:cNvSpPr/>
              <p:nvPr/>
            </p:nvSpPr>
            <p:spPr>
              <a:xfrm>
                <a:off x="2167975" y="2310875"/>
                <a:ext cx="120300" cy="306000"/>
              </a:xfrm>
              <a:prstGeom prst="rect">
                <a:avLst/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39"/>
              <p:cNvSpPr/>
              <p:nvPr/>
            </p:nvSpPr>
            <p:spPr>
              <a:xfrm>
                <a:off x="2929975" y="2310875"/>
                <a:ext cx="120300" cy="306000"/>
              </a:xfrm>
              <a:prstGeom prst="rect">
                <a:avLst/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39"/>
              <p:cNvSpPr/>
              <p:nvPr/>
            </p:nvSpPr>
            <p:spPr>
              <a:xfrm>
                <a:off x="3412957" y="2310875"/>
                <a:ext cx="120300" cy="306000"/>
              </a:xfrm>
              <a:prstGeom prst="rect">
                <a:avLst/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39"/>
              <p:cNvSpPr/>
              <p:nvPr/>
            </p:nvSpPr>
            <p:spPr>
              <a:xfrm>
                <a:off x="3793957" y="2310875"/>
                <a:ext cx="120300" cy="306000"/>
              </a:xfrm>
              <a:prstGeom prst="rect">
                <a:avLst/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39"/>
              <p:cNvSpPr/>
              <p:nvPr/>
            </p:nvSpPr>
            <p:spPr>
              <a:xfrm>
                <a:off x="4174957" y="2310875"/>
                <a:ext cx="120300" cy="306000"/>
              </a:xfrm>
              <a:prstGeom prst="rect">
                <a:avLst/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39"/>
              <p:cNvSpPr/>
              <p:nvPr/>
            </p:nvSpPr>
            <p:spPr>
              <a:xfrm>
                <a:off x="1177375" y="2768075"/>
                <a:ext cx="120300" cy="306000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39"/>
              <p:cNvSpPr/>
              <p:nvPr/>
            </p:nvSpPr>
            <p:spPr>
              <a:xfrm>
                <a:off x="1558375" y="2768075"/>
                <a:ext cx="120300" cy="306000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39"/>
              <p:cNvSpPr/>
              <p:nvPr/>
            </p:nvSpPr>
            <p:spPr>
              <a:xfrm>
                <a:off x="2167975" y="2768075"/>
                <a:ext cx="120300" cy="3060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39"/>
              <p:cNvSpPr/>
              <p:nvPr/>
            </p:nvSpPr>
            <p:spPr>
              <a:xfrm>
                <a:off x="2929975" y="2768075"/>
                <a:ext cx="120300" cy="306000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39"/>
              <p:cNvSpPr/>
              <p:nvPr/>
            </p:nvSpPr>
            <p:spPr>
              <a:xfrm>
                <a:off x="3412957" y="2768075"/>
                <a:ext cx="120300" cy="306000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39"/>
              <p:cNvSpPr/>
              <p:nvPr/>
            </p:nvSpPr>
            <p:spPr>
              <a:xfrm>
                <a:off x="3793957" y="2768075"/>
                <a:ext cx="120300" cy="306000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39"/>
              <p:cNvSpPr/>
              <p:nvPr/>
            </p:nvSpPr>
            <p:spPr>
              <a:xfrm>
                <a:off x="4174957" y="2768075"/>
                <a:ext cx="120300" cy="306000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39"/>
              <p:cNvSpPr txBox="1"/>
              <p:nvPr/>
            </p:nvSpPr>
            <p:spPr>
              <a:xfrm>
                <a:off x="573625" y="2768075"/>
                <a:ext cx="549300" cy="30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latin typeface="Ubuntu"/>
                    <a:ea typeface="Ubuntu"/>
                    <a:cs typeface="Ubuntu"/>
                    <a:sym typeface="Ubuntu"/>
                  </a:rPr>
                  <a:t>Queries</a:t>
                </a:r>
                <a:endParaRPr sz="800"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sp>
            <p:nvSpPr>
              <p:cNvPr id="974" name="Google Shape;974;p39"/>
              <p:cNvSpPr txBox="1"/>
              <p:nvPr/>
            </p:nvSpPr>
            <p:spPr>
              <a:xfrm>
                <a:off x="573625" y="2310875"/>
                <a:ext cx="549300" cy="30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latin typeface="Ubuntu"/>
                    <a:ea typeface="Ubuntu"/>
                    <a:cs typeface="Ubuntu"/>
                    <a:sym typeface="Ubuntu"/>
                  </a:rPr>
                  <a:t>Keys</a:t>
                </a:r>
                <a:endParaRPr sz="800"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sp>
            <p:nvSpPr>
              <p:cNvPr id="975" name="Google Shape;975;p39"/>
              <p:cNvSpPr txBox="1"/>
              <p:nvPr/>
            </p:nvSpPr>
            <p:spPr>
              <a:xfrm>
                <a:off x="573625" y="1929875"/>
                <a:ext cx="549300" cy="30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latin typeface="Ubuntu"/>
                    <a:ea typeface="Ubuntu"/>
                    <a:cs typeface="Ubuntu"/>
                    <a:sym typeface="Ubuntu"/>
                  </a:rPr>
                  <a:t>Values</a:t>
                </a:r>
                <a:endParaRPr sz="800"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cxnSp>
            <p:nvCxnSpPr>
              <p:cNvPr id="976" name="Google Shape;976;p39"/>
              <p:cNvCxnSpPr>
                <a:stCxn id="968" idx="0"/>
                <a:endCxn id="960" idx="3"/>
              </p:cNvCxnSpPr>
              <p:nvPr/>
            </p:nvCxnSpPr>
            <p:spPr>
              <a:xfrm rot="10800000">
                <a:off x="1678825" y="2463875"/>
                <a:ext cx="549300" cy="304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977" name="Google Shape;977;p39"/>
              <p:cNvCxnSpPr>
                <a:stCxn id="968" idx="0"/>
                <a:endCxn id="959" idx="3"/>
              </p:cNvCxnSpPr>
              <p:nvPr/>
            </p:nvCxnSpPr>
            <p:spPr>
              <a:xfrm rot="10800000">
                <a:off x="1297525" y="2463875"/>
                <a:ext cx="930600" cy="304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978" name="Google Shape;978;p39"/>
              <p:cNvCxnSpPr>
                <a:stCxn id="968" idx="0"/>
                <a:endCxn id="962" idx="1"/>
              </p:cNvCxnSpPr>
              <p:nvPr/>
            </p:nvCxnSpPr>
            <p:spPr>
              <a:xfrm flipH="1" rot="10800000">
                <a:off x="2228125" y="2463875"/>
                <a:ext cx="702000" cy="304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979" name="Google Shape;979;p39"/>
              <p:cNvCxnSpPr>
                <a:stCxn id="968" idx="0"/>
                <a:endCxn id="963" idx="1"/>
              </p:cNvCxnSpPr>
              <p:nvPr/>
            </p:nvCxnSpPr>
            <p:spPr>
              <a:xfrm flipH="1" rot="10800000">
                <a:off x="2228125" y="2463875"/>
                <a:ext cx="1184700" cy="304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980" name="Google Shape;980;p39"/>
              <p:cNvCxnSpPr>
                <a:stCxn id="968" idx="0"/>
                <a:endCxn id="964" idx="1"/>
              </p:cNvCxnSpPr>
              <p:nvPr/>
            </p:nvCxnSpPr>
            <p:spPr>
              <a:xfrm flipH="1" rot="10800000">
                <a:off x="2228125" y="2463875"/>
                <a:ext cx="1565700" cy="304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981" name="Google Shape;981;p39"/>
              <p:cNvCxnSpPr>
                <a:stCxn id="968" idx="0"/>
                <a:endCxn id="965" idx="1"/>
              </p:cNvCxnSpPr>
              <p:nvPr/>
            </p:nvCxnSpPr>
            <p:spPr>
              <a:xfrm flipH="1" rot="10800000">
                <a:off x="2228125" y="2463875"/>
                <a:ext cx="1946700" cy="304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982" name="Google Shape;982;p39"/>
              <p:cNvCxnSpPr>
                <a:stCxn id="968" idx="0"/>
                <a:endCxn id="961" idx="2"/>
              </p:cNvCxnSpPr>
              <p:nvPr/>
            </p:nvCxnSpPr>
            <p:spPr>
              <a:xfrm rot="10800000">
                <a:off x="2228125" y="2616875"/>
                <a:ext cx="0" cy="151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983" name="Google Shape;983;p39"/>
              <p:cNvSpPr/>
              <p:nvPr/>
            </p:nvSpPr>
            <p:spPr>
              <a:xfrm>
                <a:off x="4675688" y="2311775"/>
                <a:ext cx="304500" cy="3042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4" name="Google Shape;984;p39"/>
            <p:cNvGrpSpPr/>
            <p:nvPr/>
          </p:nvGrpSpPr>
          <p:grpSpPr>
            <a:xfrm>
              <a:off x="5542025" y="1155329"/>
              <a:ext cx="2781975" cy="2419488"/>
              <a:chOff x="5389625" y="896354"/>
              <a:chExt cx="2781975" cy="2419488"/>
            </a:xfrm>
          </p:grpSpPr>
          <p:sp>
            <p:nvSpPr>
              <p:cNvPr id="985" name="Google Shape;985;p39"/>
              <p:cNvSpPr txBox="1"/>
              <p:nvPr/>
            </p:nvSpPr>
            <p:spPr>
              <a:xfrm>
                <a:off x="5630225" y="1587825"/>
                <a:ext cx="507000" cy="30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An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grpSp>
            <p:nvGrpSpPr>
              <p:cNvPr id="986" name="Google Shape;986;p39"/>
              <p:cNvGrpSpPr/>
              <p:nvPr/>
            </p:nvGrpSpPr>
            <p:grpSpPr>
              <a:xfrm>
                <a:off x="6129750" y="1624925"/>
                <a:ext cx="1676900" cy="1677900"/>
                <a:chOff x="6129750" y="1624925"/>
                <a:chExt cx="1676900" cy="1677900"/>
              </a:xfrm>
            </p:grpSpPr>
            <p:sp>
              <p:nvSpPr>
                <p:cNvPr id="987" name="Google Shape;987;p39"/>
                <p:cNvSpPr/>
                <p:nvPr/>
              </p:nvSpPr>
              <p:spPr>
                <a:xfrm>
                  <a:off x="6129750" y="2344025"/>
                  <a:ext cx="239700" cy="23970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8" name="Google Shape;988;p39"/>
                <p:cNvSpPr/>
                <p:nvPr/>
              </p:nvSpPr>
              <p:spPr>
                <a:xfrm>
                  <a:off x="6369283" y="2344025"/>
                  <a:ext cx="239700" cy="239700"/>
                </a:xfrm>
                <a:prstGeom prst="rect">
                  <a:avLst/>
                </a:prstGeom>
                <a:solidFill>
                  <a:srgbClr val="FFE5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9" name="Google Shape;989;p39"/>
                <p:cNvSpPr/>
                <p:nvPr/>
              </p:nvSpPr>
              <p:spPr>
                <a:xfrm>
                  <a:off x="6608817" y="23440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0" name="Google Shape;990;p39"/>
                <p:cNvSpPr/>
                <p:nvPr/>
              </p:nvSpPr>
              <p:spPr>
                <a:xfrm>
                  <a:off x="6848350" y="23440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1" name="Google Shape;991;p39"/>
                <p:cNvSpPr/>
                <p:nvPr/>
              </p:nvSpPr>
              <p:spPr>
                <a:xfrm>
                  <a:off x="7087883" y="23440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2" name="Google Shape;992;p39"/>
                <p:cNvSpPr/>
                <p:nvPr/>
              </p:nvSpPr>
              <p:spPr>
                <a:xfrm>
                  <a:off x="7327417" y="23440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3" name="Google Shape;993;p39"/>
                <p:cNvSpPr/>
                <p:nvPr/>
              </p:nvSpPr>
              <p:spPr>
                <a:xfrm>
                  <a:off x="7566950" y="2344025"/>
                  <a:ext cx="239700" cy="239700"/>
                </a:xfrm>
                <a:prstGeom prst="rect">
                  <a:avLst/>
                </a:prstGeom>
                <a:solidFill>
                  <a:srgbClr val="FFD96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4" name="Google Shape;994;p39"/>
                <p:cNvSpPr/>
                <p:nvPr/>
              </p:nvSpPr>
              <p:spPr>
                <a:xfrm>
                  <a:off x="6129750" y="2583725"/>
                  <a:ext cx="239700" cy="23970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5" name="Google Shape;995;p39"/>
                <p:cNvSpPr/>
                <p:nvPr/>
              </p:nvSpPr>
              <p:spPr>
                <a:xfrm>
                  <a:off x="6369283" y="2583725"/>
                  <a:ext cx="239700" cy="239700"/>
                </a:xfrm>
                <a:prstGeom prst="rect">
                  <a:avLst/>
                </a:prstGeom>
                <a:solidFill>
                  <a:srgbClr val="FFE5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6" name="Google Shape;996;p39"/>
                <p:cNvSpPr/>
                <p:nvPr/>
              </p:nvSpPr>
              <p:spPr>
                <a:xfrm>
                  <a:off x="6608817" y="25837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7" name="Google Shape;997;p39"/>
                <p:cNvSpPr/>
                <p:nvPr/>
              </p:nvSpPr>
              <p:spPr>
                <a:xfrm>
                  <a:off x="6848350" y="2583725"/>
                  <a:ext cx="239700" cy="23970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8" name="Google Shape;998;p39"/>
                <p:cNvSpPr/>
                <p:nvPr/>
              </p:nvSpPr>
              <p:spPr>
                <a:xfrm>
                  <a:off x="7087883" y="2583725"/>
                  <a:ext cx="239700" cy="239700"/>
                </a:xfrm>
                <a:prstGeom prst="rect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9" name="Google Shape;999;p39"/>
                <p:cNvSpPr/>
                <p:nvPr/>
              </p:nvSpPr>
              <p:spPr>
                <a:xfrm>
                  <a:off x="7327417" y="2583725"/>
                  <a:ext cx="239700" cy="239700"/>
                </a:xfrm>
                <a:prstGeom prst="rect">
                  <a:avLst/>
                </a:prstGeom>
                <a:solidFill>
                  <a:srgbClr val="FFE5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0" name="Google Shape;1000;p39"/>
                <p:cNvSpPr/>
                <p:nvPr/>
              </p:nvSpPr>
              <p:spPr>
                <a:xfrm>
                  <a:off x="7566950" y="25837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1" name="Google Shape;1001;p39"/>
                <p:cNvSpPr/>
                <p:nvPr/>
              </p:nvSpPr>
              <p:spPr>
                <a:xfrm>
                  <a:off x="6129750" y="28234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2" name="Google Shape;1002;p39"/>
                <p:cNvSpPr/>
                <p:nvPr/>
              </p:nvSpPr>
              <p:spPr>
                <a:xfrm>
                  <a:off x="6369283" y="28234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3" name="Google Shape;1003;p39"/>
                <p:cNvSpPr/>
                <p:nvPr/>
              </p:nvSpPr>
              <p:spPr>
                <a:xfrm>
                  <a:off x="6608817" y="2823425"/>
                  <a:ext cx="239700" cy="239700"/>
                </a:xfrm>
                <a:prstGeom prst="rect">
                  <a:avLst/>
                </a:prstGeom>
                <a:solidFill>
                  <a:srgbClr val="FFE5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4" name="Google Shape;1004;p39"/>
                <p:cNvSpPr/>
                <p:nvPr/>
              </p:nvSpPr>
              <p:spPr>
                <a:xfrm>
                  <a:off x="6848350" y="2823425"/>
                  <a:ext cx="239700" cy="239700"/>
                </a:xfrm>
                <a:prstGeom prst="rect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5" name="Google Shape;1005;p39"/>
                <p:cNvSpPr/>
                <p:nvPr/>
              </p:nvSpPr>
              <p:spPr>
                <a:xfrm>
                  <a:off x="7087883" y="2823425"/>
                  <a:ext cx="239700" cy="23970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6" name="Google Shape;1006;p39"/>
                <p:cNvSpPr/>
                <p:nvPr/>
              </p:nvSpPr>
              <p:spPr>
                <a:xfrm>
                  <a:off x="7327417" y="2823425"/>
                  <a:ext cx="239700" cy="239700"/>
                </a:xfrm>
                <a:prstGeom prst="rect">
                  <a:avLst/>
                </a:prstGeom>
                <a:solidFill>
                  <a:srgbClr val="FFE5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7" name="Google Shape;1007;p39"/>
                <p:cNvSpPr/>
                <p:nvPr/>
              </p:nvSpPr>
              <p:spPr>
                <a:xfrm>
                  <a:off x="7566950" y="28234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8" name="Google Shape;1008;p39"/>
                <p:cNvSpPr/>
                <p:nvPr/>
              </p:nvSpPr>
              <p:spPr>
                <a:xfrm>
                  <a:off x="6129750" y="30631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9" name="Google Shape;1009;p39"/>
                <p:cNvSpPr/>
                <p:nvPr/>
              </p:nvSpPr>
              <p:spPr>
                <a:xfrm>
                  <a:off x="6369283" y="30631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0" name="Google Shape;1010;p39"/>
                <p:cNvSpPr/>
                <p:nvPr/>
              </p:nvSpPr>
              <p:spPr>
                <a:xfrm>
                  <a:off x="6608817" y="3063125"/>
                  <a:ext cx="239700" cy="23970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1" name="Google Shape;1011;p39"/>
                <p:cNvSpPr/>
                <p:nvPr/>
              </p:nvSpPr>
              <p:spPr>
                <a:xfrm>
                  <a:off x="6848350" y="3063125"/>
                  <a:ext cx="239700" cy="239700"/>
                </a:xfrm>
                <a:prstGeom prst="rect">
                  <a:avLst/>
                </a:prstGeom>
                <a:solidFill>
                  <a:srgbClr val="FFE5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2" name="Google Shape;1012;p39"/>
                <p:cNvSpPr/>
                <p:nvPr/>
              </p:nvSpPr>
              <p:spPr>
                <a:xfrm>
                  <a:off x="7087883" y="30631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3" name="Google Shape;1013;p39"/>
                <p:cNvSpPr/>
                <p:nvPr/>
              </p:nvSpPr>
              <p:spPr>
                <a:xfrm>
                  <a:off x="7327417" y="3063125"/>
                  <a:ext cx="239700" cy="239700"/>
                </a:xfrm>
                <a:prstGeom prst="rect">
                  <a:avLst/>
                </a:prstGeom>
                <a:solidFill>
                  <a:srgbClr val="FFD96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4" name="Google Shape;1014;p39"/>
                <p:cNvSpPr/>
                <p:nvPr/>
              </p:nvSpPr>
              <p:spPr>
                <a:xfrm>
                  <a:off x="7566950" y="3063125"/>
                  <a:ext cx="239700" cy="23970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5" name="Google Shape;1015;p39"/>
                <p:cNvSpPr/>
                <p:nvPr/>
              </p:nvSpPr>
              <p:spPr>
                <a:xfrm>
                  <a:off x="6129750" y="2104325"/>
                  <a:ext cx="239700" cy="239700"/>
                </a:xfrm>
                <a:prstGeom prst="rect">
                  <a:avLst/>
                </a:prstGeom>
                <a:solidFill>
                  <a:srgbClr val="FFD96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6" name="Google Shape;1016;p39"/>
                <p:cNvSpPr/>
                <p:nvPr/>
              </p:nvSpPr>
              <p:spPr>
                <a:xfrm>
                  <a:off x="6369283" y="2104325"/>
                  <a:ext cx="239700" cy="239700"/>
                </a:xfrm>
                <a:prstGeom prst="rect">
                  <a:avLst/>
                </a:prstGeom>
                <a:solidFill>
                  <a:srgbClr val="FFE5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7" name="Google Shape;1017;p39"/>
                <p:cNvSpPr/>
                <p:nvPr/>
              </p:nvSpPr>
              <p:spPr>
                <a:xfrm>
                  <a:off x="6608817" y="2104325"/>
                  <a:ext cx="239700" cy="239700"/>
                </a:xfrm>
                <a:prstGeom prst="rect">
                  <a:avLst/>
                </a:prstGeom>
                <a:solidFill>
                  <a:srgbClr val="FFD96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8" name="Google Shape;1018;p39"/>
                <p:cNvSpPr/>
                <p:nvPr/>
              </p:nvSpPr>
              <p:spPr>
                <a:xfrm>
                  <a:off x="6848350" y="2104325"/>
                  <a:ext cx="239700" cy="23970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9" name="Google Shape;1019;p39"/>
                <p:cNvSpPr/>
                <p:nvPr/>
              </p:nvSpPr>
              <p:spPr>
                <a:xfrm>
                  <a:off x="7087883" y="2104325"/>
                  <a:ext cx="239700" cy="239700"/>
                </a:xfrm>
                <a:prstGeom prst="rect">
                  <a:avLst/>
                </a:prstGeom>
                <a:solidFill>
                  <a:srgbClr val="FFD96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0" name="Google Shape;1020;p39"/>
                <p:cNvSpPr/>
                <p:nvPr/>
              </p:nvSpPr>
              <p:spPr>
                <a:xfrm>
                  <a:off x="7327417" y="21043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1" name="Google Shape;1021;p39"/>
                <p:cNvSpPr/>
                <p:nvPr/>
              </p:nvSpPr>
              <p:spPr>
                <a:xfrm>
                  <a:off x="7566950" y="2104325"/>
                  <a:ext cx="239700" cy="23970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2" name="Google Shape;1022;p39"/>
                <p:cNvSpPr/>
                <p:nvPr/>
              </p:nvSpPr>
              <p:spPr>
                <a:xfrm>
                  <a:off x="6129750" y="18646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3" name="Google Shape;1023;p39"/>
                <p:cNvSpPr/>
                <p:nvPr/>
              </p:nvSpPr>
              <p:spPr>
                <a:xfrm>
                  <a:off x="6369283" y="1864625"/>
                  <a:ext cx="239700" cy="23970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4" name="Google Shape;1024;p39"/>
                <p:cNvSpPr/>
                <p:nvPr/>
              </p:nvSpPr>
              <p:spPr>
                <a:xfrm>
                  <a:off x="6608817" y="1864625"/>
                  <a:ext cx="239700" cy="239700"/>
                </a:xfrm>
                <a:prstGeom prst="rect">
                  <a:avLst/>
                </a:prstGeom>
                <a:solidFill>
                  <a:srgbClr val="FFE5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5" name="Google Shape;1025;p39"/>
                <p:cNvSpPr/>
                <p:nvPr/>
              </p:nvSpPr>
              <p:spPr>
                <a:xfrm>
                  <a:off x="6848350" y="1864625"/>
                  <a:ext cx="239700" cy="23970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6" name="Google Shape;1026;p39"/>
                <p:cNvSpPr/>
                <p:nvPr/>
              </p:nvSpPr>
              <p:spPr>
                <a:xfrm>
                  <a:off x="7087883" y="18646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7" name="Google Shape;1027;p39"/>
                <p:cNvSpPr/>
                <p:nvPr/>
              </p:nvSpPr>
              <p:spPr>
                <a:xfrm>
                  <a:off x="7327417" y="18646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8" name="Google Shape;1028;p39"/>
                <p:cNvSpPr/>
                <p:nvPr/>
              </p:nvSpPr>
              <p:spPr>
                <a:xfrm>
                  <a:off x="7566950" y="1864625"/>
                  <a:ext cx="239700" cy="239700"/>
                </a:xfrm>
                <a:prstGeom prst="rect">
                  <a:avLst/>
                </a:prstGeom>
                <a:solidFill>
                  <a:srgbClr val="FFE5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9" name="Google Shape;1029;p39"/>
                <p:cNvSpPr/>
                <p:nvPr/>
              </p:nvSpPr>
              <p:spPr>
                <a:xfrm>
                  <a:off x="6129750" y="1624925"/>
                  <a:ext cx="239700" cy="23970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0" name="Google Shape;1030;p39"/>
                <p:cNvSpPr/>
                <p:nvPr/>
              </p:nvSpPr>
              <p:spPr>
                <a:xfrm>
                  <a:off x="6369283" y="1624925"/>
                  <a:ext cx="239700" cy="239700"/>
                </a:xfrm>
                <a:prstGeom prst="rect">
                  <a:avLst/>
                </a:prstGeom>
                <a:solidFill>
                  <a:srgbClr val="FFE5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1" name="Google Shape;1031;p39"/>
                <p:cNvSpPr/>
                <p:nvPr/>
              </p:nvSpPr>
              <p:spPr>
                <a:xfrm>
                  <a:off x="6608817" y="1624925"/>
                  <a:ext cx="239700" cy="239700"/>
                </a:xfrm>
                <a:prstGeom prst="rect">
                  <a:avLst/>
                </a:prstGeom>
                <a:solidFill>
                  <a:srgbClr val="FFD96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2" name="Google Shape;1032;p39"/>
                <p:cNvSpPr/>
                <p:nvPr/>
              </p:nvSpPr>
              <p:spPr>
                <a:xfrm>
                  <a:off x="6848350" y="1624925"/>
                  <a:ext cx="239700" cy="23970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3" name="Google Shape;1033;p39"/>
                <p:cNvSpPr/>
                <p:nvPr/>
              </p:nvSpPr>
              <p:spPr>
                <a:xfrm>
                  <a:off x="7087883" y="1624925"/>
                  <a:ext cx="239700" cy="239700"/>
                </a:xfrm>
                <a:prstGeom prst="rect">
                  <a:avLst/>
                </a:prstGeom>
                <a:solidFill>
                  <a:srgbClr val="FFFBE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4" name="Google Shape;1034;p39"/>
                <p:cNvSpPr/>
                <p:nvPr/>
              </p:nvSpPr>
              <p:spPr>
                <a:xfrm>
                  <a:off x="7327417" y="1624925"/>
                  <a:ext cx="239700" cy="239700"/>
                </a:xfrm>
                <a:prstGeom prst="rect">
                  <a:avLst/>
                </a:prstGeom>
                <a:solidFill>
                  <a:srgbClr val="FFFBE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5" name="Google Shape;1035;p39"/>
                <p:cNvSpPr/>
                <p:nvPr/>
              </p:nvSpPr>
              <p:spPr>
                <a:xfrm>
                  <a:off x="7566950" y="1624925"/>
                  <a:ext cx="239700" cy="23970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36" name="Google Shape;1036;p39"/>
              <p:cNvSpPr txBox="1"/>
              <p:nvPr/>
            </p:nvSpPr>
            <p:spPr>
              <a:xfrm>
                <a:off x="5630225" y="1833613"/>
                <a:ext cx="507000" cy="30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ML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037" name="Google Shape;1037;p39"/>
              <p:cNvSpPr txBox="1"/>
              <p:nvPr/>
            </p:nvSpPr>
            <p:spPr>
              <a:xfrm>
                <a:off x="5389625" y="2070806"/>
                <a:ext cx="747600" cy="30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engineer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038" name="Google Shape;1038;p39"/>
              <p:cNvSpPr txBox="1"/>
              <p:nvPr/>
            </p:nvSpPr>
            <p:spPr>
              <a:xfrm>
                <a:off x="5389625" y="2308000"/>
                <a:ext cx="747600" cy="30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walks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039" name="Google Shape;1039;p39"/>
              <p:cNvSpPr txBox="1"/>
              <p:nvPr/>
            </p:nvSpPr>
            <p:spPr>
              <a:xfrm>
                <a:off x="5389625" y="2545194"/>
                <a:ext cx="747600" cy="30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into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040" name="Google Shape;1040;p39"/>
              <p:cNvSpPr txBox="1"/>
              <p:nvPr/>
            </p:nvSpPr>
            <p:spPr>
              <a:xfrm>
                <a:off x="5389625" y="2807024"/>
                <a:ext cx="747600" cy="30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a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041" name="Google Shape;1041;p39"/>
              <p:cNvSpPr txBox="1"/>
              <p:nvPr/>
            </p:nvSpPr>
            <p:spPr>
              <a:xfrm>
                <a:off x="5389625" y="3009842"/>
                <a:ext cx="747600" cy="30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bar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042" name="Google Shape;1042;p39"/>
              <p:cNvSpPr/>
              <p:nvPr/>
            </p:nvSpPr>
            <p:spPr>
              <a:xfrm>
                <a:off x="6129700" y="2105213"/>
                <a:ext cx="1677000" cy="228600"/>
              </a:xfrm>
              <a:prstGeom prst="rect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39"/>
              <p:cNvSpPr txBox="1"/>
              <p:nvPr/>
            </p:nvSpPr>
            <p:spPr>
              <a:xfrm rot="-3015310">
                <a:off x="6062781" y="1239096"/>
                <a:ext cx="507218" cy="3059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An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044" name="Google Shape;1044;p39"/>
              <p:cNvSpPr txBox="1"/>
              <p:nvPr/>
            </p:nvSpPr>
            <p:spPr>
              <a:xfrm rot="-3005413">
                <a:off x="6320648" y="1239142"/>
                <a:ext cx="506873" cy="3058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ML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045" name="Google Shape;1045;p39"/>
              <p:cNvSpPr txBox="1"/>
              <p:nvPr/>
            </p:nvSpPr>
            <p:spPr>
              <a:xfrm rot="-3031276">
                <a:off x="6501176" y="1163237"/>
                <a:ext cx="747415" cy="306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engineer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046" name="Google Shape;1046;p39"/>
              <p:cNvSpPr txBox="1"/>
              <p:nvPr/>
            </p:nvSpPr>
            <p:spPr>
              <a:xfrm rot="-3003719">
                <a:off x="6749655" y="1162848"/>
                <a:ext cx="747712" cy="3060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walks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047" name="Google Shape;1047;p39"/>
              <p:cNvSpPr txBox="1"/>
              <p:nvPr/>
            </p:nvSpPr>
            <p:spPr>
              <a:xfrm rot="-3019437">
                <a:off x="6969885" y="1145700"/>
                <a:ext cx="747596" cy="3059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into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048" name="Google Shape;1048;p39"/>
              <p:cNvSpPr txBox="1"/>
              <p:nvPr/>
            </p:nvSpPr>
            <p:spPr>
              <a:xfrm rot="-3039044">
                <a:off x="7209085" y="1129400"/>
                <a:ext cx="747580" cy="306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a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049" name="Google Shape;1049;p39"/>
              <p:cNvSpPr txBox="1"/>
              <p:nvPr/>
            </p:nvSpPr>
            <p:spPr>
              <a:xfrm rot="-3061664">
                <a:off x="7443879" y="1146018"/>
                <a:ext cx="747443" cy="3060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bar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Google Shape;105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40"/>
          <p:cNvSpPr/>
          <p:nvPr/>
        </p:nvSpPr>
        <p:spPr>
          <a:xfrm>
            <a:off x="1340650" y="53900"/>
            <a:ext cx="6227400" cy="62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Multi-Head Self-Attention</a:t>
            </a:r>
            <a:endParaRPr/>
          </a:p>
        </p:txBody>
      </p:sp>
      <p:sp>
        <p:nvSpPr>
          <p:cNvPr id="1056" name="Google Shape;1056;p40"/>
          <p:cNvSpPr txBox="1"/>
          <p:nvPr/>
        </p:nvSpPr>
        <p:spPr>
          <a:xfrm>
            <a:off x="394350" y="598299"/>
            <a:ext cx="8119800" cy="8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Attention can be abstracted as: </a:t>
            </a:r>
            <a:r>
              <a:rPr lang="en" sz="1500">
                <a:latin typeface="Alegreya"/>
                <a:ea typeface="Alegreya"/>
                <a:cs typeface="Alegreya"/>
                <a:sym typeface="Alegreya"/>
              </a:rPr>
              <a:t>Attention(Query, Keys</a:t>
            </a:r>
            <a:r>
              <a:rPr baseline="-25000" lang="en" sz="1500">
                <a:latin typeface="Alegreya"/>
                <a:ea typeface="Alegreya"/>
                <a:cs typeface="Alegreya"/>
                <a:sym typeface="Alegreya"/>
              </a:rPr>
              <a:t> </a:t>
            </a:r>
            <a:r>
              <a:rPr lang="en" sz="1500">
                <a:latin typeface="Alegreya"/>
                <a:ea typeface="Alegreya"/>
                <a:cs typeface="Alegreya"/>
                <a:sym typeface="Alegreya"/>
              </a:rPr>
              <a:t>, Values)</a:t>
            </a:r>
            <a:endParaRPr sz="1500"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Dot product between query and key measures the relevance of a given value: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057" name="Google Shape;105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7725" y="3778975"/>
            <a:ext cx="3728550" cy="74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40"/>
          <p:cNvSpPr txBox="1"/>
          <p:nvPr/>
        </p:nvSpPr>
        <p:spPr>
          <a:xfrm>
            <a:off x="365450" y="4794425"/>
            <a:ext cx="44781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Ubuntu"/>
                <a:ea typeface="Ubuntu"/>
                <a:cs typeface="Ubuntu"/>
                <a:sym typeface="Ubuntu"/>
              </a:rPr>
              <a:t> “Attention is all you need”</a:t>
            </a:r>
            <a:r>
              <a:rPr lang="en" sz="800"/>
              <a:t> </a:t>
            </a:r>
            <a:r>
              <a:rPr lang="en" sz="800" u="sng">
                <a:solidFill>
                  <a:schemeClr val="hlink"/>
                </a:solidFill>
                <a:hlinkClick r:id="rId5"/>
              </a:rPr>
              <a:t>https://papers.nips.cc/paper/7181-attention-is-all-you-need.pdf</a:t>
            </a:r>
            <a:endParaRPr sz="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grpSp>
        <p:nvGrpSpPr>
          <p:cNvPr id="1059" name="Google Shape;1059;p40"/>
          <p:cNvGrpSpPr/>
          <p:nvPr/>
        </p:nvGrpSpPr>
        <p:grpSpPr>
          <a:xfrm>
            <a:off x="928850" y="1231529"/>
            <a:ext cx="7395150" cy="2419488"/>
            <a:chOff x="928850" y="1155329"/>
            <a:chExt cx="7395150" cy="2419488"/>
          </a:xfrm>
        </p:grpSpPr>
        <p:grpSp>
          <p:nvGrpSpPr>
            <p:cNvPr id="1060" name="Google Shape;1060;p40"/>
            <p:cNvGrpSpPr/>
            <p:nvPr/>
          </p:nvGrpSpPr>
          <p:grpSpPr>
            <a:xfrm>
              <a:off x="928850" y="1627400"/>
              <a:ext cx="4406563" cy="1539500"/>
              <a:chOff x="573625" y="1534575"/>
              <a:chExt cx="4406563" cy="1539500"/>
            </a:xfrm>
          </p:grpSpPr>
          <p:sp>
            <p:nvSpPr>
              <p:cNvPr id="1061" name="Google Shape;1061;p40"/>
              <p:cNvSpPr txBox="1"/>
              <p:nvPr/>
            </p:nvSpPr>
            <p:spPr>
              <a:xfrm>
                <a:off x="1048475" y="1534575"/>
                <a:ext cx="3549300" cy="41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Nunito"/>
                    <a:ea typeface="Nunito"/>
                    <a:cs typeface="Nunito"/>
                    <a:sym typeface="Nunito"/>
                  </a:rPr>
                  <a:t>An   ML   engineer   walks   into    a    bar</a:t>
                </a: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062" name="Google Shape;1062;p40"/>
              <p:cNvSpPr/>
              <p:nvPr/>
            </p:nvSpPr>
            <p:spPr>
              <a:xfrm>
                <a:off x="1177375" y="1929875"/>
                <a:ext cx="120300" cy="306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40"/>
              <p:cNvSpPr/>
              <p:nvPr/>
            </p:nvSpPr>
            <p:spPr>
              <a:xfrm>
                <a:off x="1558375" y="1929875"/>
                <a:ext cx="120300" cy="306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40"/>
              <p:cNvSpPr/>
              <p:nvPr/>
            </p:nvSpPr>
            <p:spPr>
              <a:xfrm>
                <a:off x="2167975" y="1929875"/>
                <a:ext cx="120300" cy="306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40"/>
              <p:cNvSpPr/>
              <p:nvPr/>
            </p:nvSpPr>
            <p:spPr>
              <a:xfrm>
                <a:off x="2929975" y="1929875"/>
                <a:ext cx="120300" cy="306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40"/>
              <p:cNvSpPr/>
              <p:nvPr/>
            </p:nvSpPr>
            <p:spPr>
              <a:xfrm>
                <a:off x="3412957" y="1929875"/>
                <a:ext cx="120300" cy="306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40"/>
              <p:cNvSpPr/>
              <p:nvPr/>
            </p:nvSpPr>
            <p:spPr>
              <a:xfrm>
                <a:off x="3793957" y="1929875"/>
                <a:ext cx="120300" cy="306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40"/>
              <p:cNvSpPr/>
              <p:nvPr/>
            </p:nvSpPr>
            <p:spPr>
              <a:xfrm>
                <a:off x="4174957" y="1929875"/>
                <a:ext cx="120300" cy="306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40"/>
              <p:cNvSpPr/>
              <p:nvPr/>
            </p:nvSpPr>
            <p:spPr>
              <a:xfrm>
                <a:off x="1177375" y="2310875"/>
                <a:ext cx="120300" cy="306000"/>
              </a:xfrm>
              <a:prstGeom prst="rect">
                <a:avLst/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40"/>
              <p:cNvSpPr/>
              <p:nvPr/>
            </p:nvSpPr>
            <p:spPr>
              <a:xfrm>
                <a:off x="1558375" y="2310875"/>
                <a:ext cx="120300" cy="306000"/>
              </a:xfrm>
              <a:prstGeom prst="rect">
                <a:avLst/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40"/>
              <p:cNvSpPr/>
              <p:nvPr/>
            </p:nvSpPr>
            <p:spPr>
              <a:xfrm>
                <a:off x="2167975" y="2310875"/>
                <a:ext cx="120300" cy="306000"/>
              </a:xfrm>
              <a:prstGeom prst="rect">
                <a:avLst/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40"/>
              <p:cNvSpPr/>
              <p:nvPr/>
            </p:nvSpPr>
            <p:spPr>
              <a:xfrm>
                <a:off x="2929975" y="2310875"/>
                <a:ext cx="120300" cy="306000"/>
              </a:xfrm>
              <a:prstGeom prst="rect">
                <a:avLst/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40"/>
              <p:cNvSpPr/>
              <p:nvPr/>
            </p:nvSpPr>
            <p:spPr>
              <a:xfrm>
                <a:off x="3412957" y="2310875"/>
                <a:ext cx="120300" cy="306000"/>
              </a:xfrm>
              <a:prstGeom prst="rect">
                <a:avLst/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40"/>
              <p:cNvSpPr/>
              <p:nvPr/>
            </p:nvSpPr>
            <p:spPr>
              <a:xfrm>
                <a:off x="3793957" y="2310875"/>
                <a:ext cx="120300" cy="306000"/>
              </a:xfrm>
              <a:prstGeom prst="rect">
                <a:avLst/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40"/>
              <p:cNvSpPr/>
              <p:nvPr/>
            </p:nvSpPr>
            <p:spPr>
              <a:xfrm>
                <a:off x="4174957" y="2310875"/>
                <a:ext cx="120300" cy="306000"/>
              </a:xfrm>
              <a:prstGeom prst="rect">
                <a:avLst/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40"/>
              <p:cNvSpPr/>
              <p:nvPr/>
            </p:nvSpPr>
            <p:spPr>
              <a:xfrm>
                <a:off x="1177375" y="2768075"/>
                <a:ext cx="120300" cy="306000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40"/>
              <p:cNvSpPr/>
              <p:nvPr/>
            </p:nvSpPr>
            <p:spPr>
              <a:xfrm>
                <a:off x="1558375" y="2768075"/>
                <a:ext cx="120300" cy="306000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40"/>
              <p:cNvSpPr/>
              <p:nvPr/>
            </p:nvSpPr>
            <p:spPr>
              <a:xfrm>
                <a:off x="2167975" y="2768075"/>
                <a:ext cx="120300" cy="306000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40"/>
              <p:cNvSpPr/>
              <p:nvPr/>
            </p:nvSpPr>
            <p:spPr>
              <a:xfrm>
                <a:off x="2929975" y="2768075"/>
                <a:ext cx="120300" cy="3060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40"/>
              <p:cNvSpPr/>
              <p:nvPr/>
            </p:nvSpPr>
            <p:spPr>
              <a:xfrm>
                <a:off x="3412957" y="2768075"/>
                <a:ext cx="120300" cy="306000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40"/>
              <p:cNvSpPr/>
              <p:nvPr/>
            </p:nvSpPr>
            <p:spPr>
              <a:xfrm>
                <a:off x="3793957" y="2768075"/>
                <a:ext cx="120300" cy="306000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40"/>
              <p:cNvSpPr/>
              <p:nvPr/>
            </p:nvSpPr>
            <p:spPr>
              <a:xfrm>
                <a:off x="4174957" y="2768075"/>
                <a:ext cx="120300" cy="306000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40"/>
              <p:cNvSpPr txBox="1"/>
              <p:nvPr/>
            </p:nvSpPr>
            <p:spPr>
              <a:xfrm>
                <a:off x="573625" y="2768075"/>
                <a:ext cx="549300" cy="30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latin typeface="Ubuntu"/>
                    <a:ea typeface="Ubuntu"/>
                    <a:cs typeface="Ubuntu"/>
                    <a:sym typeface="Ubuntu"/>
                  </a:rPr>
                  <a:t>Queries</a:t>
                </a:r>
                <a:endParaRPr sz="800"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sp>
            <p:nvSpPr>
              <p:cNvPr id="1084" name="Google Shape;1084;p40"/>
              <p:cNvSpPr txBox="1"/>
              <p:nvPr/>
            </p:nvSpPr>
            <p:spPr>
              <a:xfrm>
                <a:off x="573625" y="2310875"/>
                <a:ext cx="549300" cy="30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latin typeface="Ubuntu"/>
                    <a:ea typeface="Ubuntu"/>
                    <a:cs typeface="Ubuntu"/>
                    <a:sym typeface="Ubuntu"/>
                  </a:rPr>
                  <a:t>Keys</a:t>
                </a:r>
                <a:endParaRPr sz="800"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sp>
            <p:nvSpPr>
              <p:cNvPr id="1085" name="Google Shape;1085;p40"/>
              <p:cNvSpPr txBox="1"/>
              <p:nvPr/>
            </p:nvSpPr>
            <p:spPr>
              <a:xfrm>
                <a:off x="573625" y="1929875"/>
                <a:ext cx="549300" cy="30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latin typeface="Ubuntu"/>
                    <a:ea typeface="Ubuntu"/>
                    <a:cs typeface="Ubuntu"/>
                    <a:sym typeface="Ubuntu"/>
                  </a:rPr>
                  <a:t>Values</a:t>
                </a:r>
                <a:endParaRPr sz="800"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cxnSp>
            <p:nvCxnSpPr>
              <p:cNvPr id="1086" name="Google Shape;1086;p40"/>
              <p:cNvCxnSpPr>
                <a:stCxn id="1079" idx="0"/>
                <a:endCxn id="1070" idx="3"/>
              </p:cNvCxnSpPr>
              <p:nvPr/>
            </p:nvCxnSpPr>
            <p:spPr>
              <a:xfrm rot="10800000">
                <a:off x="1678825" y="2463875"/>
                <a:ext cx="1311300" cy="304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087" name="Google Shape;1087;p40"/>
              <p:cNvCxnSpPr>
                <a:stCxn id="1079" idx="0"/>
                <a:endCxn id="1069" idx="3"/>
              </p:cNvCxnSpPr>
              <p:nvPr/>
            </p:nvCxnSpPr>
            <p:spPr>
              <a:xfrm rot="10800000">
                <a:off x="1297825" y="2463875"/>
                <a:ext cx="1692300" cy="304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088" name="Google Shape;1088;p40"/>
              <p:cNvCxnSpPr>
                <a:stCxn id="1079" idx="0"/>
                <a:endCxn id="1072" idx="2"/>
              </p:cNvCxnSpPr>
              <p:nvPr/>
            </p:nvCxnSpPr>
            <p:spPr>
              <a:xfrm rot="10800000">
                <a:off x="2990125" y="2616875"/>
                <a:ext cx="0" cy="151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089" name="Google Shape;1089;p40"/>
              <p:cNvCxnSpPr>
                <a:stCxn id="1079" idx="0"/>
                <a:endCxn id="1073" idx="1"/>
              </p:cNvCxnSpPr>
              <p:nvPr/>
            </p:nvCxnSpPr>
            <p:spPr>
              <a:xfrm flipH="1" rot="10800000">
                <a:off x="2990125" y="2463875"/>
                <a:ext cx="422700" cy="304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090" name="Google Shape;1090;p40"/>
              <p:cNvCxnSpPr>
                <a:stCxn id="1079" idx="0"/>
                <a:endCxn id="1074" idx="1"/>
              </p:cNvCxnSpPr>
              <p:nvPr/>
            </p:nvCxnSpPr>
            <p:spPr>
              <a:xfrm flipH="1" rot="10800000">
                <a:off x="2990125" y="2463875"/>
                <a:ext cx="803700" cy="304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091" name="Google Shape;1091;p40"/>
              <p:cNvCxnSpPr>
                <a:stCxn id="1079" idx="0"/>
                <a:endCxn id="1075" idx="1"/>
              </p:cNvCxnSpPr>
              <p:nvPr/>
            </p:nvCxnSpPr>
            <p:spPr>
              <a:xfrm flipH="1" rot="10800000">
                <a:off x="2990125" y="2463875"/>
                <a:ext cx="1184700" cy="304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092" name="Google Shape;1092;p40"/>
              <p:cNvCxnSpPr>
                <a:stCxn id="1079" idx="0"/>
                <a:endCxn id="1071" idx="3"/>
              </p:cNvCxnSpPr>
              <p:nvPr/>
            </p:nvCxnSpPr>
            <p:spPr>
              <a:xfrm rot="10800000">
                <a:off x="2288425" y="2463875"/>
                <a:ext cx="701700" cy="304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093" name="Google Shape;1093;p40"/>
              <p:cNvSpPr/>
              <p:nvPr/>
            </p:nvSpPr>
            <p:spPr>
              <a:xfrm>
                <a:off x="4675688" y="2311775"/>
                <a:ext cx="304500" cy="3042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4" name="Google Shape;1094;p40"/>
            <p:cNvGrpSpPr/>
            <p:nvPr/>
          </p:nvGrpSpPr>
          <p:grpSpPr>
            <a:xfrm>
              <a:off x="5542025" y="1155329"/>
              <a:ext cx="2781975" cy="2419488"/>
              <a:chOff x="5389625" y="896354"/>
              <a:chExt cx="2781975" cy="2419488"/>
            </a:xfrm>
          </p:grpSpPr>
          <p:sp>
            <p:nvSpPr>
              <p:cNvPr id="1095" name="Google Shape;1095;p40"/>
              <p:cNvSpPr txBox="1"/>
              <p:nvPr/>
            </p:nvSpPr>
            <p:spPr>
              <a:xfrm>
                <a:off x="5630225" y="1587825"/>
                <a:ext cx="507000" cy="30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An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grpSp>
            <p:nvGrpSpPr>
              <p:cNvPr id="1096" name="Google Shape;1096;p40"/>
              <p:cNvGrpSpPr/>
              <p:nvPr/>
            </p:nvGrpSpPr>
            <p:grpSpPr>
              <a:xfrm>
                <a:off x="6129750" y="1624925"/>
                <a:ext cx="1676900" cy="1677900"/>
                <a:chOff x="6129750" y="1624925"/>
                <a:chExt cx="1676900" cy="1677900"/>
              </a:xfrm>
            </p:grpSpPr>
            <p:sp>
              <p:nvSpPr>
                <p:cNvPr id="1097" name="Google Shape;1097;p40"/>
                <p:cNvSpPr/>
                <p:nvPr/>
              </p:nvSpPr>
              <p:spPr>
                <a:xfrm>
                  <a:off x="6129750" y="2344025"/>
                  <a:ext cx="239700" cy="23970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8" name="Google Shape;1098;p40"/>
                <p:cNvSpPr/>
                <p:nvPr/>
              </p:nvSpPr>
              <p:spPr>
                <a:xfrm>
                  <a:off x="6369283" y="2344025"/>
                  <a:ext cx="239700" cy="239700"/>
                </a:xfrm>
                <a:prstGeom prst="rect">
                  <a:avLst/>
                </a:prstGeom>
                <a:solidFill>
                  <a:srgbClr val="FFE5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9" name="Google Shape;1099;p40"/>
                <p:cNvSpPr/>
                <p:nvPr/>
              </p:nvSpPr>
              <p:spPr>
                <a:xfrm>
                  <a:off x="6608817" y="23440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0" name="Google Shape;1100;p40"/>
                <p:cNvSpPr/>
                <p:nvPr/>
              </p:nvSpPr>
              <p:spPr>
                <a:xfrm>
                  <a:off x="6848350" y="23440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1" name="Google Shape;1101;p40"/>
                <p:cNvSpPr/>
                <p:nvPr/>
              </p:nvSpPr>
              <p:spPr>
                <a:xfrm>
                  <a:off x="7087883" y="23440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2" name="Google Shape;1102;p40"/>
                <p:cNvSpPr/>
                <p:nvPr/>
              </p:nvSpPr>
              <p:spPr>
                <a:xfrm>
                  <a:off x="7327417" y="23440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3" name="Google Shape;1103;p40"/>
                <p:cNvSpPr/>
                <p:nvPr/>
              </p:nvSpPr>
              <p:spPr>
                <a:xfrm>
                  <a:off x="7566950" y="2344025"/>
                  <a:ext cx="239700" cy="239700"/>
                </a:xfrm>
                <a:prstGeom prst="rect">
                  <a:avLst/>
                </a:prstGeom>
                <a:solidFill>
                  <a:srgbClr val="FFD96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4" name="Google Shape;1104;p40"/>
                <p:cNvSpPr/>
                <p:nvPr/>
              </p:nvSpPr>
              <p:spPr>
                <a:xfrm>
                  <a:off x="6129750" y="2583725"/>
                  <a:ext cx="239700" cy="23970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5" name="Google Shape;1105;p40"/>
                <p:cNvSpPr/>
                <p:nvPr/>
              </p:nvSpPr>
              <p:spPr>
                <a:xfrm>
                  <a:off x="6369283" y="2583725"/>
                  <a:ext cx="239700" cy="239700"/>
                </a:xfrm>
                <a:prstGeom prst="rect">
                  <a:avLst/>
                </a:prstGeom>
                <a:solidFill>
                  <a:srgbClr val="FFE5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6" name="Google Shape;1106;p40"/>
                <p:cNvSpPr/>
                <p:nvPr/>
              </p:nvSpPr>
              <p:spPr>
                <a:xfrm>
                  <a:off x="6608817" y="25837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7" name="Google Shape;1107;p40"/>
                <p:cNvSpPr/>
                <p:nvPr/>
              </p:nvSpPr>
              <p:spPr>
                <a:xfrm>
                  <a:off x="6848350" y="2583725"/>
                  <a:ext cx="239700" cy="23970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8" name="Google Shape;1108;p40"/>
                <p:cNvSpPr/>
                <p:nvPr/>
              </p:nvSpPr>
              <p:spPr>
                <a:xfrm>
                  <a:off x="7087883" y="2583725"/>
                  <a:ext cx="239700" cy="239700"/>
                </a:xfrm>
                <a:prstGeom prst="rect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9" name="Google Shape;1109;p40"/>
                <p:cNvSpPr/>
                <p:nvPr/>
              </p:nvSpPr>
              <p:spPr>
                <a:xfrm>
                  <a:off x="7327417" y="2583725"/>
                  <a:ext cx="239700" cy="239700"/>
                </a:xfrm>
                <a:prstGeom prst="rect">
                  <a:avLst/>
                </a:prstGeom>
                <a:solidFill>
                  <a:srgbClr val="FFE5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0" name="Google Shape;1110;p40"/>
                <p:cNvSpPr/>
                <p:nvPr/>
              </p:nvSpPr>
              <p:spPr>
                <a:xfrm>
                  <a:off x="7566950" y="25837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1" name="Google Shape;1111;p40"/>
                <p:cNvSpPr/>
                <p:nvPr/>
              </p:nvSpPr>
              <p:spPr>
                <a:xfrm>
                  <a:off x="6129750" y="28234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2" name="Google Shape;1112;p40"/>
                <p:cNvSpPr/>
                <p:nvPr/>
              </p:nvSpPr>
              <p:spPr>
                <a:xfrm>
                  <a:off x="6369283" y="28234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3" name="Google Shape;1113;p40"/>
                <p:cNvSpPr/>
                <p:nvPr/>
              </p:nvSpPr>
              <p:spPr>
                <a:xfrm>
                  <a:off x="6608817" y="2823425"/>
                  <a:ext cx="239700" cy="239700"/>
                </a:xfrm>
                <a:prstGeom prst="rect">
                  <a:avLst/>
                </a:prstGeom>
                <a:solidFill>
                  <a:srgbClr val="FFE5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4" name="Google Shape;1114;p40"/>
                <p:cNvSpPr/>
                <p:nvPr/>
              </p:nvSpPr>
              <p:spPr>
                <a:xfrm>
                  <a:off x="6848350" y="2823425"/>
                  <a:ext cx="239700" cy="239700"/>
                </a:xfrm>
                <a:prstGeom prst="rect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5" name="Google Shape;1115;p40"/>
                <p:cNvSpPr/>
                <p:nvPr/>
              </p:nvSpPr>
              <p:spPr>
                <a:xfrm>
                  <a:off x="7087883" y="2823425"/>
                  <a:ext cx="239700" cy="23970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6" name="Google Shape;1116;p40"/>
                <p:cNvSpPr/>
                <p:nvPr/>
              </p:nvSpPr>
              <p:spPr>
                <a:xfrm>
                  <a:off x="7327417" y="2823425"/>
                  <a:ext cx="239700" cy="239700"/>
                </a:xfrm>
                <a:prstGeom prst="rect">
                  <a:avLst/>
                </a:prstGeom>
                <a:solidFill>
                  <a:srgbClr val="FFE5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7" name="Google Shape;1117;p40"/>
                <p:cNvSpPr/>
                <p:nvPr/>
              </p:nvSpPr>
              <p:spPr>
                <a:xfrm>
                  <a:off x="7566950" y="28234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8" name="Google Shape;1118;p40"/>
                <p:cNvSpPr/>
                <p:nvPr/>
              </p:nvSpPr>
              <p:spPr>
                <a:xfrm>
                  <a:off x="6129750" y="30631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9" name="Google Shape;1119;p40"/>
                <p:cNvSpPr/>
                <p:nvPr/>
              </p:nvSpPr>
              <p:spPr>
                <a:xfrm>
                  <a:off x="6369283" y="30631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0" name="Google Shape;1120;p40"/>
                <p:cNvSpPr/>
                <p:nvPr/>
              </p:nvSpPr>
              <p:spPr>
                <a:xfrm>
                  <a:off x="6608817" y="3063125"/>
                  <a:ext cx="239700" cy="23970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1" name="Google Shape;1121;p40"/>
                <p:cNvSpPr/>
                <p:nvPr/>
              </p:nvSpPr>
              <p:spPr>
                <a:xfrm>
                  <a:off x="6848350" y="3063125"/>
                  <a:ext cx="239700" cy="239700"/>
                </a:xfrm>
                <a:prstGeom prst="rect">
                  <a:avLst/>
                </a:prstGeom>
                <a:solidFill>
                  <a:srgbClr val="FFE5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2" name="Google Shape;1122;p40"/>
                <p:cNvSpPr/>
                <p:nvPr/>
              </p:nvSpPr>
              <p:spPr>
                <a:xfrm>
                  <a:off x="7087883" y="30631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3" name="Google Shape;1123;p40"/>
                <p:cNvSpPr/>
                <p:nvPr/>
              </p:nvSpPr>
              <p:spPr>
                <a:xfrm>
                  <a:off x="7327417" y="3063125"/>
                  <a:ext cx="239700" cy="239700"/>
                </a:xfrm>
                <a:prstGeom prst="rect">
                  <a:avLst/>
                </a:prstGeom>
                <a:solidFill>
                  <a:srgbClr val="FFD96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4" name="Google Shape;1124;p40"/>
                <p:cNvSpPr/>
                <p:nvPr/>
              </p:nvSpPr>
              <p:spPr>
                <a:xfrm>
                  <a:off x="7566950" y="3063125"/>
                  <a:ext cx="239700" cy="23970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5" name="Google Shape;1125;p40"/>
                <p:cNvSpPr/>
                <p:nvPr/>
              </p:nvSpPr>
              <p:spPr>
                <a:xfrm>
                  <a:off x="6129750" y="2104325"/>
                  <a:ext cx="239700" cy="239700"/>
                </a:xfrm>
                <a:prstGeom prst="rect">
                  <a:avLst/>
                </a:prstGeom>
                <a:solidFill>
                  <a:srgbClr val="FFD96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6" name="Google Shape;1126;p40"/>
                <p:cNvSpPr/>
                <p:nvPr/>
              </p:nvSpPr>
              <p:spPr>
                <a:xfrm>
                  <a:off x="6369283" y="2104325"/>
                  <a:ext cx="239700" cy="239700"/>
                </a:xfrm>
                <a:prstGeom prst="rect">
                  <a:avLst/>
                </a:prstGeom>
                <a:solidFill>
                  <a:srgbClr val="FFE5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7" name="Google Shape;1127;p40"/>
                <p:cNvSpPr/>
                <p:nvPr/>
              </p:nvSpPr>
              <p:spPr>
                <a:xfrm>
                  <a:off x="6608817" y="2104325"/>
                  <a:ext cx="239700" cy="239700"/>
                </a:xfrm>
                <a:prstGeom prst="rect">
                  <a:avLst/>
                </a:prstGeom>
                <a:solidFill>
                  <a:srgbClr val="FFD96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8" name="Google Shape;1128;p40"/>
                <p:cNvSpPr/>
                <p:nvPr/>
              </p:nvSpPr>
              <p:spPr>
                <a:xfrm>
                  <a:off x="6848350" y="2104325"/>
                  <a:ext cx="239700" cy="23970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9" name="Google Shape;1129;p40"/>
                <p:cNvSpPr/>
                <p:nvPr/>
              </p:nvSpPr>
              <p:spPr>
                <a:xfrm>
                  <a:off x="7087883" y="2104325"/>
                  <a:ext cx="239700" cy="239700"/>
                </a:xfrm>
                <a:prstGeom prst="rect">
                  <a:avLst/>
                </a:prstGeom>
                <a:solidFill>
                  <a:srgbClr val="FFD96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0" name="Google Shape;1130;p40"/>
                <p:cNvSpPr/>
                <p:nvPr/>
              </p:nvSpPr>
              <p:spPr>
                <a:xfrm>
                  <a:off x="7327417" y="21043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1" name="Google Shape;1131;p40"/>
                <p:cNvSpPr/>
                <p:nvPr/>
              </p:nvSpPr>
              <p:spPr>
                <a:xfrm>
                  <a:off x="7566950" y="2104325"/>
                  <a:ext cx="239700" cy="23970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2" name="Google Shape;1132;p40"/>
                <p:cNvSpPr/>
                <p:nvPr/>
              </p:nvSpPr>
              <p:spPr>
                <a:xfrm>
                  <a:off x="6129750" y="18646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3" name="Google Shape;1133;p40"/>
                <p:cNvSpPr/>
                <p:nvPr/>
              </p:nvSpPr>
              <p:spPr>
                <a:xfrm>
                  <a:off x="6369283" y="1864625"/>
                  <a:ext cx="239700" cy="23970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4" name="Google Shape;1134;p40"/>
                <p:cNvSpPr/>
                <p:nvPr/>
              </p:nvSpPr>
              <p:spPr>
                <a:xfrm>
                  <a:off x="6608817" y="1864625"/>
                  <a:ext cx="239700" cy="239700"/>
                </a:xfrm>
                <a:prstGeom prst="rect">
                  <a:avLst/>
                </a:prstGeom>
                <a:solidFill>
                  <a:srgbClr val="FFE5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5" name="Google Shape;1135;p40"/>
                <p:cNvSpPr/>
                <p:nvPr/>
              </p:nvSpPr>
              <p:spPr>
                <a:xfrm>
                  <a:off x="6848350" y="1864625"/>
                  <a:ext cx="239700" cy="23970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6" name="Google Shape;1136;p40"/>
                <p:cNvSpPr/>
                <p:nvPr/>
              </p:nvSpPr>
              <p:spPr>
                <a:xfrm>
                  <a:off x="7087883" y="18646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7" name="Google Shape;1137;p40"/>
                <p:cNvSpPr/>
                <p:nvPr/>
              </p:nvSpPr>
              <p:spPr>
                <a:xfrm>
                  <a:off x="7327417" y="18646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8" name="Google Shape;1138;p40"/>
                <p:cNvSpPr/>
                <p:nvPr/>
              </p:nvSpPr>
              <p:spPr>
                <a:xfrm>
                  <a:off x="7566950" y="1864625"/>
                  <a:ext cx="239700" cy="239700"/>
                </a:xfrm>
                <a:prstGeom prst="rect">
                  <a:avLst/>
                </a:prstGeom>
                <a:solidFill>
                  <a:srgbClr val="FFE5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9" name="Google Shape;1139;p40"/>
                <p:cNvSpPr/>
                <p:nvPr/>
              </p:nvSpPr>
              <p:spPr>
                <a:xfrm>
                  <a:off x="6129750" y="1624925"/>
                  <a:ext cx="239700" cy="23970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0" name="Google Shape;1140;p40"/>
                <p:cNvSpPr/>
                <p:nvPr/>
              </p:nvSpPr>
              <p:spPr>
                <a:xfrm>
                  <a:off x="6369283" y="1624925"/>
                  <a:ext cx="239700" cy="239700"/>
                </a:xfrm>
                <a:prstGeom prst="rect">
                  <a:avLst/>
                </a:prstGeom>
                <a:solidFill>
                  <a:srgbClr val="FFE5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1" name="Google Shape;1141;p40"/>
                <p:cNvSpPr/>
                <p:nvPr/>
              </p:nvSpPr>
              <p:spPr>
                <a:xfrm>
                  <a:off x="6608817" y="1624925"/>
                  <a:ext cx="239700" cy="239700"/>
                </a:xfrm>
                <a:prstGeom prst="rect">
                  <a:avLst/>
                </a:prstGeom>
                <a:solidFill>
                  <a:srgbClr val="FFD96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2" name="Google Shape;1142;p40"/>
                <p:cNvSpPr/>
                <p:nvPr/>
              </p:nvSpPr>
              <p:spPr>
                <a:xfrm>
                  <a:off x="6848350" y="1624925"/>
                  <a:ext cx="239700" cy="23970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" name="Google Shape;1143;p40"/>
                <p:cNvSpPr/>
                <p:nvPr/>
              </p:nvSpPr>
              <p:spPr>
                <a:xfrm>
                  <a:off x="7087883" y="1624925"/>
                  <a:ext cx="239700" cy="239700"/>
                </a:xfrm>
                <a:prstGeom prst="rect">
                  <a:avLst/>
                </a:prstGeom>
                <a:solidFill>
                  <a:srgbClr val="FFFBE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" name="Google Shape;1144;p40"/>
                <p:cNvSpPr/>
                <p:nvPr/>
              </p:nvSpPr>
              <p:spPr>
                <a:xfrm>
                  <a:off x="7327417" y="1624925"/>
                  <a:ext cx="239700" cy="239700"/>
                </a:xfrm>
                <a:prstGeom prst="rect">
                  <a:avLst/>
                </a:prstGeom>
                <a:solidFill>
                  <a:srgbClr val="FFFBE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" name="Google Shape;1145;p40"/>
                <p:cNvSpPr/>
                <p:nvPr/>
              </p:nvSpPr>
              <p:spPr>
                <a:xfrm>
                  <a:off x="7566950" y="1624925"/>
                  <a:ext cx="239700" cy="23970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46" name="Google Shape;1146;p40"/>
              <p:cNvSpPr txBox="1"/>
              <p:nvPr/>
            </p:nvSpPr>
            <p:spPr>
              <a:xfrm>
                <a:off x="5630225" y="1833613"/>
                <a:ext cx="507000" cy="30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ML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147" name="Google Shape;1147;p40"/>
              <p:cNvSpPr txBox="1"/>
              <p:nvPr/>
            </p:nvSpPr>
            <p:spPr>
              <a:xfrm>
                <a:off x="5389625" y="2070806"/>
                <a:ext cx="747600" cy="30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engineer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148" name="Google Shape;1148;p40"/>
              <p:cNvSpPr txBox="1"/>
              <p:nvPr/>
            </p:nvSpPr>
            <p:spPr>
              <a:xfrm>
                <a:off x="5389625" y="2308000"/>
                <a:ext cx="747600" cy="30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walks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149" name="Google Shape;1149;p40"/>
              <p:cNvSpPr txBox="1"/>
              <p:nvPr/>
            </p:nvSpPr>
            <p:spPr>
              <a:xfrm>
                <a:off x="5389625" y="2545194"/>
                <a:ext cx="747600" cy="30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into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150" name="Google Shape;1150;p40"/>
              <p:cNvSpPr txBox="1"/>
              <p:nvPr/>
            </p:nvSpPr>
            <p:spPr>
              <a:xfrm>
                <a:off x="5389625" y="2807024"/>
                <a:ext cx="747600" cy="30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a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151" name="Google Shape;1151;p40"/>
              <p:cNvSpPr txBox="1"/>
              <p:nvPr/>
            </p:nvSpPr>
            <p:spPr>
              <a:xfrm>
                <a:off x="5389625" y="3009842"/>
                <a:ext cx="747600" cy="30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bar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152" name="Google Shape;1152;p40"/>
              <p:cNvSpPr/>
              <p:nvPr/>
            </p:nvSpPr>
            <p:spPr>
              <a:xfrm>
                <a:off x="6129700" y="2348383"/>
                <a:ext cx="1677000" cy="228600"/>
              </a:xfrm>
              <a:prstGeom prst="rect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40"/>
              <p:cNvSpPr txBox="1"/>
              <p:nvPr/>
            </p:nvSpPr>
            <p:spPr>
              <a:xfrm rot="-3015310">
                <a:off x="6062781" y="1239096"/>
                <a:ext cx="507218" cy="3059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An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154" name="Google Shape;1154;p40"/>
              <p:cNvSpPr txBox="1"/>
              <p:nvPr/>
            </p:nvSpPr>
            <p:spPr>
              <a:xfrm rot="-3005413">
                <a:off x="6320648" y="1239142"/>
                <a:ext cx="506873" cy="3058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ML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155" name="Google Shape;1155;p40"/>
              <p:cNvSpPr txBox="1"/>
              <p:nvPr/>
            </p:nvSpPr>
            <p:spPr>
              <a:xfrm rot="-3031276">
                <a:off x="6501176" y="1163237"/>
                <a:ext cx="747415" cy="306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engineer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156" name="Google Shape;1156;p40"/>
              <p:cNvSpPr txBox="1"/>
              <p:nvPr/>
            </p:nvSpPr>
            <p:spPr>
              <a:xfrm rot="-3003719">
                <a:off x="6749655" y="1162848"/>
                <a:ext cx="747712" cy="3060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walks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157" name="Google Shape;1157;p40"/>
              <p:cNvSpPr txBox="1"/>
              <p:nvPr/>
            </p:nvSpPr>
            <p:spPr>
              <a:xfrm rot="-3019437">
                <a:off x="6969885" y="1145700"/>
                <a:ext cx="747596" cy="3059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into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158" name="Google Shape;1158;p40"/>
              <p:cNvSpPr txBox="1"/>
              <p:nvPr/>
            </p:nvSpPr>
            <p:spPr>
              <a:xfrm rot="-3039044">
                <a:off x="7209085" y="1129400"/>
                <a:ext cx="747580" cy="306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a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159" name="Google Shape;1159;p40"/>
              <p:cNvSpPr txBox="1"/>
              <p:nvPr/>
            </p:nvSpPr>
            <p:spPr>
              <a:xfrm rot="-3061664">
                <a:off x="7443879" y="1146018"/>
                <a:ext cx="747443" cy="3060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bar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4" name="Google Shape;116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41"/>
          <p:cNvSpPr/>
          <p:nvPr/>
        </p:nvSpPr>
        <p:spPr>
          <a:xfrm>
            <a:off x="1340650" y="53900"/>
            <a:ext cx="6227400" cy="62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Multi-Head Self-Attention</a:t>
            </a:r>
            <a:endParaRPr/>
          </a:p>
        </p:txBody>
      </p:sp>
      <p:sp>
        <p:nvSpPr>
          <p:cNvPr id="1166" name="Google Shape;1166;p41"/>
          <p:cNvSpPr txBox="1"/>
          <p:nvPr/>
        </p:nvSpPr>
        <p:spPr>
          <a:xfrm>
            <a:off x="394350" y="598299"/>
            <a:ext cx="8119800" cy="8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Attention can be abstracted as: </a:t>
            </a:r>
            <a:r>
              <a:rPr lang="en" sz="1500">
                <a:latin typeface="Alegreya"/>
                <a:ea typeface="Alegreya"/>
                <a:cs typeface="Alegreya"/>
                <a:sym typeface="Alegreya"/>
              </a:rPr>
              <a:t>Attention(Query, Keys</a:t>
            </a:r>
            <a:r>
              <a:rPr baseline="-25000" lang="en" sz="1500">
                <a:latin typeface="Alegreya"/>
                <a:ea typeface="Alegreya"/>
                <a:cs typeface="Alegreya"/>
                <a:sym typeface="Alegreya"/>
              </a:rPr>
              <a:t> </a:t>
            </a:r>
            <a:r>
              <a:rPr lang="en" sz="1500">
                <a:latin typeface="Alegreya"/>
                <a:ea typeface="Alegreya"/>
                <a:cs typeface="Alegreya"/>
                <a:sym typeface="Alegreya"/>
              </a:rPr>
              <a:t>, Values)</a:t>
            </a:r>
            <a:endParaRPr sz="1500"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Dot product between query and key measures the relevance of a given value: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167" name="Google Shape;116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7725" y="3778975"/>
            <a:ext cx="3728550" cy="74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41"/>
          <p:cNvSpPr txBox="1"/>
          <p:nvPr/>
        </p:nvSpPr>
        <p:spPr>
          <a:xfrm>
            <a:off x="365450" y="4794425"/>
            <a:ext cx="44781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Ubuntu"/>
                <a:ea typeface="Ubuntu"/>
                <a:cs typeface="Ubuntu"/>
                <a:sym typeface="Ubuntu"/>
              </a:rPr>
              <a:t> “Attention is all you need”</a:t>
            </a:r>
            <a:r>
              <a:rPr lang="en" sz="800"/>
              <a:t> </a:t>
            </a:r>
            <a:r>
              <a:rPr lang="en" sz="800" u="sng">
                <a:solidFill>
                  <a:schemeClr val="hlink"/>
                </a:solidFill>
                <a:hlinkClick r:id="rId5"/>
              </a:rPr>
              <a:t>https://papers.nips.cc/paper/7181-attention-is-all-you-need.pdf</a:t>
            </a:r>
            <a:endParaRPr sz="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grpSp>
        <p:nvGrpSpPr>
          <p:cNvPr id="1169" name="Google Shape;1169;p41"/>
          <p:cNvGrpSpPr/>
          <p:nvPr/>
        </p:nvGrpSpPr>
        <p:grpSpPr>
          <a:xfrm>
            <a:off x="928850" y="1231529"/>
            <a:ext cx="7395150" cy="2419488"/>
            <a:chOff x="928850" y="1155329"/>
            <a:chExt cx="7395150" cy="2419488"/>
          </a:xfrm>
        </p:grpSpPr>
        <p:grpSp>
          <p:nvGrpSpPr>
            <p:cNvPr id="1170" name="Google Shape;1170;p41"/>
            <p:cNvGrpSpPr/>
            <p:nvPr/>
          </p:nvGrpSpPr>
          <p:grpSpPr>
            <a:xfrm>
              <a:off x="928850" y="1627400"/>
              <a:ext cx="4406563" cy="1539500"/>
              <a:chOff x="573625" y="1534575"/>
              <a:chExt cx="4406563" cy="1539500"/>
            </a:xfrm>
          </p:grpSpPr>
          <p:sp>
            <p:nvSpPr>
              <p:cNvPr id="1171" name="Google Shape;1171;p41"/>
              <p:cNvSpPr txBox="1"/>
              <p:nvPr/>
            </p:nvSpPr>
            <p:spPr>
              <a:xfrm>
                <a:off x="1048475" y="1534575"/>
                <a:ext cx="3549300" cy="41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Nunito"/>
                    <a:ea typeface="Nunito"/>
                    <a:cs typeface="Nunito"/>
                    <a:sym typeface="Nunito"/>
                  </a:rPr>
                  <a:t>An   ML   engineer   walks   into    a    bar</a:t>
                </a: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172" name="Google Shape;1172;p41"/>
              <p:cNvSpPr/>
              <p:nvPr/>
            </p:nvSpPr>
            <p:spPr>
              <a:xfrm>
                <a:off x="1177375" y="1929875"/>
                <a:ext cx="120300" cy="306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41"/>
              <p:cNvSpPr/>
              <p:nvPr/>
            </p:nvSpPr>
            <p:spPr>
              <a:xfrm>
                <a:off x="1558375" y="1929875"/>
                <a:ext cx="120300" cy="306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41"/>
              <p:cNvSpPr/>
              <p:nvPr/>
            </p:nvSpPr>
            <p:spPr>
              <a:xfrm>
                <a:off x="2167975" y="1929875"/>
                <a:ext cx="120300" cy="306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41"/>
              <p:cNvSpPr/>
              <p:nvPr/>
            </p:nvSpPr>
            <p:spPr>
              <a:xfrm>
                <a:off x="2929975" y="1929875"/>
                <a:ext cx="120300" cy="306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41"/>
              <p:cNvSpPr/>
              <p:nvPr/>
            </p:nvSpPr>
            <p:spPr>
              <a:xfrm>
                <a:off x="3412957" y="1929875"/>
                <a:ext cx="120300" cy="306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41"/>
              <p:cNvSpPr/>
              <p:nvPr/>
            </p:nvSpPr>
            <p:spPr>
              <a:xfrm>
                <a:off x="3793957" y="1929875"/>
                <a:ext cx="120300" cy="306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41"/>
              <p:cNvSpPr/>
              <p:nvPr/>
            </p:nvSpPr>
            <p:spPr>
              <a:xfrm>
                <a:off x="4174957" y="1929875"/>
                <a:ext cx="120300" cy="306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41"/>
              <p:cNvSpPr/>
              <p:nvPr/>
            </p:nvSpPr>
            <p:spPr>
              <a:xfrm>
                <a:off x="1177375" y="2310875"/>
                <a:ext cx="120300" cy="306000"/>
              </a:xfrm>
              <a:prstGeom prst="rect">
                <a:avLst/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41"/>
              <p:cNvSpPr/>
              <p:nvPr/>
            </p:nvSpPr>
            <p:spPr>
              <a:xfrm>
                <a:off x="1558375" y="2310875"/>
                <a:ext cx="120300" cy="306000"/>
              </a:xfrm>
              <a:prstGeom prst="rect">
                <a:avLst/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41"/>
              <p:cNvSpPr/>
              <p:nvPr/>
            </p:nvSpPr>
            <p:spPr>
              <a:xfrm>
                <a:off x="2167975" y="2310875"/>
                <a:ext cx="120300" cy="306000"/>
              </a:xfrm>
              <a:prstGeom prst="rect">
                <a:avLst/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41"/>
              <p:cNvSpPr/>
              <p:nvPr/>
            </p:nvSpPr>
            <p:spPr>
              <a:xfrm>
                <a:off x="2929975" y="2310875"/>
                <a:ext cx="120300" cy="306000"/>
              </a:xfrm>
              <a:prstGeom prst="rect">
                <a:avLst/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41"/>
              <p:cNvSpPr/>
              <p:nvPr/>
            </p:nvSpPr>
            <p:spPr>
              <a:xfrm>
                <a:off x="3412957" y="2310875"/>
                <a:ext cx="120300" cy="306000"/>
              </a:xfrm>
              <a:prstGeom prst="rect">
                <a:avLst/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41"/>
              <p:cNvSpPr/>
              <p:nvPr/>
            </p:nvSpPr>
            <p:spPr>
              <a:xfrm>
                <a:off x="3793957" y="2310875"/>
                <a:ext cx="120300" cy="306000"/>
              </a:xfrm>
              <a:prstGeom prst="rect">
                <a:avLst/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41"/>
              <p:cNvSpPr/>
              <p:nvPr/>
            </p:nvSpPr>
            <p:spPr>
              <a:xfrm>
                <a:off x="4174957" y="2310875"/>
                <a:ext cx="120300" cy="306000"/>
              </a:xfrm>
              <a:prstGeom prst="rect">
                <a:avLst/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41"/>
              <p:cNvSpPr/>
              <p:nvPr/>
            </p:nvSpPr>
            <p:spPr>
              <a:xfrm>
                <a:off x="1177375" y="2768075"/>
                <a:ext cx="120300" cy="306000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41"/>
              <p:cNvSpPr/>
              <p:nvPr/>
            </p:nvSpPr>
            <p:spPr>
              <a:xfrm>
                <a:off x="1558375" y="2768075"/>
                <a:ext cx="120300" cy="306000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41"/>
              <p:cNvSpPr/>
              <p:nvPr/>
            </p:nvSpPr>
            <p:spPr>
              <a:xfrm>
                <a:off x="2167975" y="2768075"/>
                <a:ext cx="120300" cy="306000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41"/>
              <p:cNvSpPr/>
              <p:nvPr/>
            </p:nvSpPr>
            <p:spPr>
              <a:xfrm>
                <a:off x="2929975" y="2768075"/>
                <a:ext cx="120300" cy="306000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41"/>
              <p:cNvSpPr/>
              <p:nvPr/>
            </p:nvSpPr>
            <p:spPr>
              <a:xfrm>
                <a:off x="3412957" y="2768075"/>
                <a:ext cx="120300" cy="3060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41"/>
              <p:cNvSpPr/>
              <p:nvPr/>
            </p:nvSpPr>
            <p:spPr>
              <a:xfrm>
                <a:off x="3793957" y="2768075"/>
                <a:ext cx="120300" cy="306000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41"/>
              <p:cNvSpPr/>
              <p:nvPr/>
            </p:nvSpPr>
            <p:spPr>
              <a:xfrm>
                <a:off x="4174957" y="2768075"/>
                <a:ext cx="120300" cy="306000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41"/>
              <p:cNvSpPr txBox="1"/>
              <p:nvPr/>
            </p:nvSpPr>
            <p:spPr>
              <a:xfrm>
                <a:off x="573625" y="2768075"/>
                <a:ext cx="549300" cy="30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latin typeface="Ubuntu"/>
                    <a:ea typeface="Ubuntu"/>
                    <a:cs typeface="Ubuntu"/>
                    <a:sym typeface="Ubuntu"/>
                  </a:rPr>
                  <a:t>Queries</a:t>
                </a:r>
                <a:endParaRPr sz="800"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sp>
            <p:nvSpPr>
              <p:cNvPr id="1194" name="Google Shape;1194;p41"/>
              <p:cNvSpPr txBox="1"/>
              <p:nvPr/>
            </p:nvSpPr>
            <p:spPr>
              <a:xfrm>
                <a:off x="573625" y="2310875"/>
                <a:ext cx="549300" cy="30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latin typeface="Ubuntu"/>
                    <a:ea typeface="Ubuntu"/>
                    <a:cs typeface="Ubuntu"/>
                    <a:sym typeface="Ubuntu"/>
                  </a:rPr>
                  <a:t>Keys</a:t>
                </a:r>
                <a:endParaRPr sz="800"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sp>
            <p:nvSpPr>
              <p:cNvPr id="1195" name="Google Shape;1195;p41"/>
              <p:cNvSpPr txBox="1"/>
              <p:nvPr/>
            </p:nvSpPr>
            <p:spPr>
              <a:xfrm>
                <a:off x="573625" y="1929875"/>
                <a:ext cx="549300" cy="30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latin typeface="Ubuntu"/>
                    <a:ea typeface="Ubuntu"/>
                    <a:cs typeface="Ubuntu"/>
                    <a:sym typeface="Ubuntu"/>
                  </a:rPr>
                  <a:t>Values</a:t>
                </a:r>
                <a:endParaRPr sz="800"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cxnSp>
            <p:nvCxnSpPr>
              <p:cNvPr id="1196" name="Google Shape;1196;p41"/>
              <p:cNvCxnSpPr>
                <a:stCxn id="1190" idx="0"/>
                <a:endCxn id="1180" idx="3"/>
              </p:cNvCxnSpPr>
              <p:nvPr/>
            </p:nvCxnSpPr>
            <p:spPr>
              <a:xfrm rot="10800000">
                <a:off x="1678807" y="2463875"/>
                <a:ext cx="1794300" cy="304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197" name="Google Shape;1197;p41"/>
              <p:cNvCxnSpPr>
                <a:stCxn id="1190" idx="0"/>
                <a:endCxn id="1179" idx="3"/>
              </p:cNvCxnSpPr>
              <p:nvPr/>
            </p:nvCxnSpPr>
            <p:spPr>
              <a:xfrm rot="10800000">
                <a:off x="1297807" y="2463875"/>
                <a:ext cx="2175300" cy="304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198" name="Google Shape;1198;p41"/>
              <p:cNvCxnSpPr>
                <a:stCxn id="1190" idx="0"/>
                <a:endCxn id="1182" idx="3"/>
              </p:cNvCxnSpPr>
              <p:nvPr/>
            </p:nvCxnSpPr>
            <p:spPr>
              <a:xfrm rot="10800000">
                <a:off x="3050407" y="2463875"/>
                <a:ext cx="422700" cy="304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199" name="Google Shape;1199;p41"/>
              <p:cNvCxnSpPr>
                <a:stCxn id="1190" idx="0"/>
                <a:endCxn id="1183" idx="2"/>
              </p:cNvCxnSpPr>
              <p:nvPr/>
            </p:nvCxnSpPr>
            <p:spPr>
              <a:xfrm rot="10800000">
                <a:off x="3473107" y="2616875"/>
                <a:ext cx="0" cy="151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200" name="Google Shape;1200;p41"/>
              <p:cNvCxnSpPr>
                <a:stCxn id="1190" idx="0"/>
                <a:endCxn id="1184" idx="1"/>
              </p:cNvCxnSpPr>
              <p:nvPr/>
            </p:nvCxnSpPr>
            <p:spPr>
              <a:xfrm flipH="1" rot="10800000">
                <a:off x="3473107" y="2463875"/>
                <a:ext cx="321000" cy="304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201" name="Google Shape;1201;p41"/>
              <p:cNvCxnSpPr>
                <a:stCxn id="1190" idx="0"/>
                <a:endCxn id="1185" idx="1"/>
              </p:cNvCxnSpPr>
              <p:nvPr/>
            </p:nvCxnSpPr>
            <p:spPr>
              <a:xfrm flipH="1" rot="10800000">
                <a:off x="3473107" y="2463875"/>
                <a:ext cx="702000" cy="304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202" name="Google Shape;1202;p41"/>
              <p:cNvCxnSpPr>
                <a:stCxn id="1190" idx="0"/>
                <a:endCxn id="1181" idx="3"/>
              </p:cNvCxnSpPr>
              <p:nvPr/>
            </p:nvCxnSpPr>
            <p:spPr>
              <a:xfrm rot="10800000">
                <a:off x="2288407" y="2463875"/>
                <a:ext cx="1184700" cy="304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203" name="Google Shape;1203;p41"/>
              <p:cNvSpPr/>
              <p:nvPr/>
            </p:nvSpPr>
            <p:spPr>
              <a:xfrm>
                <a:off x="4675688" y="2311775"/>
                <a:ext cx="304500" cy="3042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04" name="Google Shape;1204;p41"/>
            <p:cNvGrpSpPr/>
            <p:nvPr/>
          </p:nvGrpSpPr>
          <p:grpSpPr>
            <a:xfrm>
              <a:off x="5542025" y="1155329"/>
              <a:ext cx="2781975" cy="2419488"/>
              <a:chOff x="5389625" y="896354"/>
              <a:chExt cx="2781975" cy="2419488"/>
            </a:xfrm>
          </p:grpSpPr>
          <p:sp>
            <p:nvSpPr>
              <p:cNvPr id="1205" name="Google Shape;1205;p41"/>
              <p:cNvSpPr txBox="1"/>
              <p:nvPr/>
            </p:nvSpPr>
            <p:spPr>
              <a:xfrm>
                <a:off x="5630225" y="1587825"/>
                <a:ext cx="507000" cy="30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An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grpSp>
            <p:nvGrpSpPr>
              <p:cNvPr id="1206" name="Google Shape;1206;p41"/>
              <p:cNvGrpSpPr/>
              <p:nvPr/>
            </p:nvGrpSpPr>
            <p:grpSpPr>
              <a:xfrm>
                <a:off x="6129750" y="1624925"/>
                <a:ext cx="1676900" cy="1677900"/>
                <a:chOff x="6129750" y="1624925"/>
                <a:chExt cx="1676900" cy="1677900"/>
              </a:xfrm>
            </p:grpSpPr>
            <p:sp>
              <p:nvSpPr>
                <p:cNvPr id="1207" name="Google Shape;1207;p41"/>
                <p:cNvSpPr/>
                <p:nvPr/>
              </p:nvSpPr>
              <p:spPr>
                <a:xfrm>
                  <a:off x="6129750" y="2344025"/>
                  <a:ext cx="239700" cy="23970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8" name="Google Shape;1208;p41"/>
                <p:cNvSpPr/>
                <p:nvPr/>
              </p:nvSpPr>
              <p:spPr>
                <a:xfrm>
                  <a:off x="6369283" y="2344025"/>
                  <a:ext cx="239700" cy="239700"/>
                </a:xfrm>
                <a:prstGeom prst="rect">
                  <a:avLst/>
                </a:prstGeom>
                <a:solidFill>
                  <a:srgbClr val="FFE5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9" name="Google Shape;1209;p41"/>
                <p:cNvSpPr/>
                <p:nvPr/>
              </p:nvSpPr>
              <p:spPr>
                <a:xfrm>
                  <a:off x="6608817" y="23440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0" name="Google Shape;1210;p41"/>
                <p:cNvSpPr/>
                <p:nvPr/>
              </p:nvSpPr>
              <p:spPr>
                <a:xfrm>
                  <a:off x="6848350" y="23440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1" name="Google Shape;1211;p41"/>
                <p:cNvSpPr/>
                <p:nvPr/>
              </p:nvSpPr>
              <p:spPr>
                <a:xfrm>
                  <a:off x="7087883" y="23440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2" name="Google Shape;1212;p41"/>
                <p:cNvSpPr/>
                <p:nvPr/>
              </p:nvSpPr>
              <p:spPr>
                <a:xfrm>
                  <a:off x="7327417" y="23440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3" name="Google Shape;1213;p41"/>
                <p:cNvSpPr/>
                <p:nvPr/>
              </p:nvSpPr>
              <p:spPr>
                <a:xfrm>
                  <a:off x="7566950" y="2344025"/>
                  <a:ext cx="239700" cy="239700"/>
                </a:xfrm>
                <a:prstGeom prst="rect">
                  <a:avLst/>
                </a:prstGeom>
                <a:solidFill>
                  <a:srgbClr val="FFD96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4" name="Google Shape;1214;p41"/>
                <p:cNvSpPr/>
                <p:nvPr/>
              </p:nvSpPr>
              <p:spPr>
                <a:xfrm>
                  <a:off x="6129750" y="2583725"/>
                  <a:ext cx="239700" cy="23970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5" name="Google Shape;1215;p41"/>
                <p:cNvSpPr/>
                <p:nvPr/>
              </p:nvSpPr>
              <p:spPr>
                <a:xfrm>
                  <a:off x="6369283" y="2583725"/>
                  <a:ext cx="239700" cy="239700"/>
                </a:xfrm>
                <a:prstGeom prst="rect">
                  <a:avLst/>
                </a:prstGeom>
                <a:solidFill>
                  <a:srgbClr val="FFE5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6" name="Google Shape;1216;p41"/>
                <p:cNvSpPr/>
                <p:nvPr/>
              </p:nvSpPr>
              <p:spPr>
                <a:xfrm>
                  <a:off x="6608817" y="25837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7" name="Google Shape;1217;p41"/>
                <p:cNvSpPr/>
                <p:nvPr/>
              </p:nvSpPr>
              <p:spPr>
                <a:xfrm>
                  <a:off x="6848350" y="2583725"/>
                  <a:ext cx="239700" cy="23970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8" name="Google Shape;1218;p41"/>
                <p:cNvSpPr/>
                <p:nvPr/>
              </p:nvSpPr>
              <p:spPr>
                <a:xfrm>
                  <a:off x="7087883" y="2583725"/>
                  <a:ext cx="239700" cy="239700"/>
                </a:xfrm>
                <a:prstGeom prst="rect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9" name="Google Shape;1219;p41"/>
                <p:cNvSpPr/>
                <p:nvPr/>
              </p:nvSpPr>
              <p:spPr>
                <a:xfrm>
                  <a:off x="7327417" y="2583725"/>
                  <a:ext cx="239700" cy="239700"/>
                </a:xfrm>
                <a:prstGeom prst="rect">
                  <a:avLst/>
                </a:prstGeom>
                <a:solidFill>
                  <a:srgbClr val="FFE5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0" name="Google Shape;1220;p41"/>
                <p:cNvSpPr/>
                <p:nvPr/>
              </p:nvSpPr>
              <p:spPr>
                <a:xfrm>
                  <a:off x="7566950" y="25837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1" name="Google Shape;1221;p41"/>
                <p:cNvSpPr/>
                <p:nvPr/>
              </p:nvSpPr>
              <p:spPr>
                <a:xfrm>
                  <a:off x="6129750" y="28234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2" name="Google Shape;1222;p41"/>
                <p:cNvSpPr/>
                <p:nvPr/>
              </p:nvSpPr>
              <p:spPr>
                <a:xfrm>
                  <a:off x="6369283" y="28234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3" name="Google Shape;1223;p41"/>
                <p:cNvSpPr/>
                <p:nvPr/>
              </p:nvSpPr>
              <p:spPr>
                <a:xfrm>
                  <a:off x="6608817" y="2823425"/>
                  <a:ext cx="239700" cy="239700"/>
                </a:xfrm>
                <a:prstGeom prst="rect">
                  <a:avLst/>
                </a:prstGeom>
                <a:solidFill>
                  <a:srgbClr val="FFE5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4" name="Google Shape;1224;p41"/>
                <p:cNvSpPr/>
                <p:nvPr/>
              </p:nvSpPr>
              <p:spPr>
                <a:xfrm>
                  <a:off x="6848350" y="2823425"/>
                  <a:ext cx="239700" cy="239700"/>
                </a:xfrm>
                <a:prstGeom prst="rect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5" name="Google Shape;1225;p41"/>
                <p:cNvSpPr/>
                <p:nvPr/>
              </p:nvSpPr>
              <p:spPr>
                <a:xfrm>
                  <a:off x="7087883" y="2823425"/>
                  <a:ext cx="239700" cy="23970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6" name="Google Shape;1226;p41"/>
                <p:cNvSpPr/>
                <p:nvPr/>
              </p:nvSpPr>
              <p:spPr>
                <a:xfrm>
                  <a:off x="7327417" y="2823425"/>
                  <a:ext cx="239700" cy="239700"/>
                </a:xfrm>
                <a:prstGeom prst="rect">
                  <a:avLst/>
                </a:prstGeom>
                <a:solidFill>
                  <a:srgbClr val="FFE5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7" name="Google Shape;1227;p41"/>
                <p:cNvSpPr/>
                <p:nvPr/>
              </p:nvSpPr>
              <p:spPr>
                <a:xfrm>
                  <a:off x="7566950" y="28234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8" name="Google Shape;1228;p41"/>
                <p:cNvSpPr/>
                <p:nvPr/>
              </p:nvSpPr>
              <p:spPr>
                <a:xfrm>
                  <a:off x="6129750" y="30631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9" name="Google Shape;1229;p41"/>
                <p:cNvSpPr/>
                <p:nvPr/>
              </p:nvSpPr>
              <p:spPr>
                <a:xfrm>
                  <a:off x="6369283" y="30631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0" name="Google Shape;1230;p41"/>
                <p:cNvSpPr/>
                <p:nvPr/>
              </p:nvSpPr>
              <p:spPr>
                <a:xfrm>
                  <a:off x="6608817" y="3063125"/>
                  <a:ext cx="239700" cy="23970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1" name="Google Shape;1231;p41"/>
                <p:cNvSpPr/>
                <p:nvPr/>
              </p:nvSpPr>
              <p:spPr>
                <a:xfrm>
                  <a:off x="6848350" y="3063125"/>
                  <a:ext cx="239700" cy="239700"/>
                </a:xfrm>
                <a:prstGeom prst="rect">
                  <a:avLst/>
                </a:prstGeom>
                <a:solidFill>
                  <a:srgbClr val="FFE5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2" name="Google Shape;1232;p41"/>
                <p:cNvSpPr/>
                <p:nvPr/>
              </p:nvSpPr>
              <p:spPr>
                <a:xfrm>
                  <a:off x="7087883" y="30631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3" name="Google Shape;1233;p41"/>
                <p:cNvSpPr/>
                <p:nvPr/>
              </p:nvSpPr>
              <p:spPr>
                <a:xfrm>
                  <a:off x="7327417" y="3063125"/>
                  <a:ext cx="239700" cy="239700"/>
                </a:xfrm>
                <a:prstGeom prst="rect">
                  <a:avLst/>
                </a:prstGeom>
                <a:solidFill>
                  <a:srgbClr val="FFD96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4" name="Google Shape;1234;p41"/>
                <p:cNvSpPr/>
                <p:nvPr/>
              </p:nvSpPr>
              <p:spPr>
                <a:xfrm>
                  <a:off x="7566950" y="3063125"/>
                  <a:ext cx="239700" cy="23970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5" name="Google Shape;1235;p41"/>
                <p:cNvSpPr/>
                <p:nvPr/>
              </p:nvSpPr>
              <p:spPr>
                <a:xfrm>
                  <a:off x="6129750" y="2104325"/>
                  <a:ext cx="239700" cy="239700"/>
                </a:xfrm>
                <a:prstGeom prst="rect">
                  <a:avLst/>
                </a:prstGeom>
                <a:solidFill>
                  <a:srgbClr val="FFD96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6" name="Google Shape;1236;p41"/>
                <p:cNvSpPr/>
                <p:nvPr/>
              </p:nvSpPr>
              <p:spPr>
                <a:xfrm>
                  <a:off x="6369283" y="2104325"/>
                  <a:ext cx="239700" cy="239700"/>
                </a:xfrm>
                <a:prstGeom prst="rect">
                  <a:avLst/>
                </a:prstGeom>
                <a:solidFill>
                  <a:srgbClr val="FFE5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7" name="Google Shape;1237;p41"/>
                <p:cNvSpPr/>
                <p:nvPr/>
              </p:nvSpPr>
              <p:spPr>
                <a:xfrm>
                  <a:off x="6608817" y="2104325"/>
                  <a:ext cx="239700" cy="239700"/>
                </a:xfrm>
                <a:prstGeom prst="rect">
                  <a:avLst/>
                </a:prstGeom>
                <a:solidFill>
                  <a:srgbClr val="FFD96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8" name="Google Shape;1238;p41"/>
                <p:cNvSpPr/>
                <p:nvPr/>
              </p:nvSpPr>
              <p:spPr>
                <a:xfrm>
                  <a:off x="6848350" y="2104325"/>
                  <a:ext cx="239700" cy="23970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9" name="Google Shape;1239;p41"/>
                <p:cNvSpPr/>
                <p:nvPr/>
              </p:nvSpPr>
              <p:spPr>
                <a:xfrm>
                  <a:off x="7087883" y="2104325"/>
                  <a:ext cx="239700" cy="239700"/>
                </a:xfrm>
                <a:prstGeom prst="rect">
                  <a:avLst/>
                </a:prstGeom>
                <a:solidFill>
                  <a:srgbClr val="FFD96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0" name="Google Shape;1240;p41"/>
                <p:cNvSpPr/>
                <p:nvPr/>
              </p:nvSpPr>
              <p:spPr>
                <a:xfrm>
                  <a:off x="7327417" y="21043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1" name="Google Shape;1241;p41"/>
                <p:cNvSpPr/>
                <p:nvPr/>
              </p:nvSpPr>
              <p:spPr>
                <a:xfrm>
                  <a:off x="7566950" y="2104325"/>
                  <a:ext cx="239700" cy="23970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2" name="Google Shape;1242;p41"/>
                <p:cNvSpPr/>
                <p:nvPr/>
              </p:nvSpPr>
              <p:spPr>
                <a:xfrm>
                  <a:off x="6129750" y="18646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3" name="Google Shape;1243;p41"/>
                <p:cNvSpPr/>
                <p:nvPr/>
              </p:nvSpPr>
              <p:spPr>
                <a:xfrm>
                  <a:off x="6369283" y="1864625"/>
                  <a:ext cx="239700" cy="23970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4" name="Google Shape;1244;p41"/>
                <p:cNvSpPr/>
                <p:nvPr/>
              </p:nvSpPr>
              <p:spPr>
                <a:xfrm>
                  <a:off x="6608817" y="1864625"/>
                  <a:ext cx="239700" cy="239700"/>
                </a:xfrm>
                <a:prstGeom prst="rect">
                  <a:avLst/>
                </a:prstGeom>
                <a:solidFill>
                  <a:srgbClr val="FFE5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5" name="Google Shape;1245;p41"/>
                <p:cNvSpPr/>
                <p:nvPr/>
              </p:nvSpPr>
              <p:spPr>
                <a:xfrm>
                  <a:off x="6848350" y="1864625"/>
                  <a:ext cx="239700" cy="23970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6" name="Google Shape;1246;p41"/>
                <p:cNvSpPr/>
                <p:nvPr/>
              </p:nvSpPr>
              <p:spPr>
                <a:xfrm>
                  <a:off x="7087883" y="18646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7" name="Google Shape;1247;p41"/>
                <p:cNvSpPr/>
                <p:nvPr/>
              </p:nvSpPr>
              <p:spPr>
                <a:xfrm>
                  <a:off x="7327417" y="18646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8" name="Google Shape;1248;p41"/>
                <p:cNvSpPr/>
                <p:nvPr/>
              </p:nvSpPr>
              <p:spPr>
                <a:xfrm>
                  <a:off x="7566950" y="1864625"/>
                  <a:ext cx="239700" cy="239700"/>
                </a:xfrm>
                <a:prstGeom prst="rect">
                  <a:avLst/>
                </a:prstGeom>
                <a:solidFill>
                  <a:srgbClr val="FFE5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9" name="Google Shape;1249;p41"/>
                <p:cNvSpPr/>
                <p:nvPr/>
              </p:nvSpPr>
              <p:spPr>
                <a:xfrm>
                  <a:off x="6129750" y="1624925"/>
                  <a:ext cx="239700" cy="23970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0" name="Google Shape;1250;p41"/>
                <p:cNvSpPr/>
                <p:nvPr/>
              </p:nvSpPr>
              <p:spPr>
                <a:xfrm>
                  <a:off x="6369283" y="1624925"/>
                  <a:ext cx="239700" cy="239700"/>
                </a:xfrm>
                <a:prstGeom prst="rect">
                  <a:avLst/>
                </a:prstGeom>
                <a:solidFill>
                  <a:srgbClr val="FFE5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1" name="Google Shape;1251;p41"/>
                <p:cNvSpPr/>
                <p:nvPr/>
              </p:nvSpPr>
              <p:spPr>
                <a:xfrm>
                  <a:off x="6608817" y="1624925"/>
                  <a:ext cx="239700" cy="239700"/>
                </a:xfrm>
                <a:prstGeom prst="rect">
                  <a:avLst/>
                </a:prstGeom>
                <a:solidFill>
                  <a:srgbClr val="FFD96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2" name="Google Shape;1252;p41"/>
                <p:cNvSpPr/>
                <p:nvPr/>
              </p:nvSpPr>
              <p:spPr>
                <a:xfrm>
                  <a:off x="6848350" y="1624925"/>
                  <a:ext cx="239700" cy="23970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3" name="Google Shape;1253;p41"/>
                <p:cNvSpPr/>
                <p:nvPr/>
              </p:nvSpPr>
              <p:spPr>
                <a:xfrm>
                  <a:off x="7087883" y="1624925"/>
                  <a:ext cx="239700" cy="239700"/>
                </a:xfrm>
                <a:prstGeom prst="rect">
                  <a:avLst/>
                </a:prstGeom>
                <a:solidFill>
                  <a:srgbClr val="FFFBE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4" name="Google Shape;1254;p41"/>
                <p:cNvSpPr/>
                <p:nvPr/>
              </p:nvSpPr>
              <p:spPr>
                <a:xfrm>
                  <a:off x="7327417" y="1624925"/>
                  <a:ext cx="239700" cy="239700"/>
                </a:xfrm>
                <a:prstGeom prst="rect">
                  <a:avLst/>
                </a:prstGeom>
                <a:solidFill>
                  <a:srgbClr val="FFFBE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5" name="Google Shape;1255;p41"/>
                <p:cNvSpPr/>
                <p:nvPr/>
              </p:nvSpPr>
              <p:spPr>
                <a:xfrm>
                  <a:off x="7566950" y="1624925"/>
                  <a:ext cx="239700" cy="23970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256" name="Google Shape;1256;p41"/>
              <p:cNvSpPr txBox="1"/>
              <p:nvPr/>
            </p:nvSpPr>
            <p:spPr>
              <a:xfrm>
                <a:off x="5630225" y="1833613"/>
                <a:ext cx="507000" cy="30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ML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257" name="Google Shape;1257;p41"/>
              <p:cNvSpPr txBox="1"/>
              <p:nvPr/>
            </p:nvSpPr>
            <p:spPr>
              <a:xfrm>
                <a:off x="5389625" y="2070806"/>
                <a:ext cx="747600" cy="30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engineer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258" name="Google Shape;1258;p41"/>
              <p:cNvSpPr txBox="1"/>
              <p:nvPr/>
            </p:nvSpPr>
            <p:spPr>
              <a:xfrm>
                <a:off x="5389625" y="2308000"/>
                <a:ext cx="747600" cy="30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walks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259" name="Google Shape;1259;p41"/>
              <p:cNvSpPr txBox="1"/>
              <p:nvPr/>
            </p:nvSpPr>
            <p:spPr>
              <a:xfrm>
                <a:off x="5389625" y="2545194"/>
                <a:ext cx="747600" cy="30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into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260" name="Google Shape;1260;p41"/>
              <p:cNvSpPr txBox="1"/>
              <p:nvPr/>
            </p:nvSpPr>
            <p:spPr>
              <a:xfrm>
                <a:off x="5389625" y="2807024"/>
                <a:ext cx="747600" cy="30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a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261" name="Google Shape;1261;p41"/>
              <p:cNvSpPr txBox="1"/>
              <p:nvPr/>
            </p:nvSpPr>
            <p:spPr>
              <a:xfrm>
                <a:off x="5389625" y="3009842"/>
                <a:ext cx="747600" cy="30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bar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262" name="Google Shape;1262;p41"/>
              <p:cNvSpPr/>
              <p:nvPr/>
            </p:nvSpPr>
            <p:spPr>
              <a:xfrm>
                <a:off x="6129700" y="2591554"/>
                <a:ext cx="1677000" cy="228600"/>
              </a:xfrm>
              <a:prstGeom prst="rect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41"/>
              <p:cNvSpPr txBox="1"/>
              <p:nvPr/>
            </p:nvSpPr>
            <p:spPr>
              <a:xfrm rot="-3015310">
                <a:off x="6062781" y="1239096"/>
                <a:ext cx="507218" cy="3059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An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264" name="Google Shape;1264;p41"/>
              <p:cNvSpPr txBox="1"/>
              <p:nvPr/>
            </p:nvSpPr>
            <p:spPr>
              <a:xfrm rot="-3005413">
                <a:off x="6320648" y="1239142"/>
                <a:ext cx="506873" cy="3058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ML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265" name="Google Shape;1265;p41"/>
              <p:cNvSpPr txBox="1"/>
              <p:nvPr/>
            </p:nvSpPr>
            <p:spPr>
              <a:xfrm rot="-3031276">
                <a:off x="6501176" y="1163237"/>
                <a:ext cx="747415" cy="306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engineer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266" name="Google Shape;1266;p41"/>
              <p:cNvSpPr txBox="1"/>
              <p:nvPr/>
            </p:nvSpPr>
            <p:spPr>
              <a:xfrm rot="-3003719">
                <a:off x="6749655" y="1162848"/>
                <a:ext cx="747712" cy="3060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walks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267" name="Google Shape;1267;p41"/>
              <p:cNvSpPr txBox="1"/>
              <p:nvPr/>
            </p:nvSpPr>
            <p:spPr>
              <a:xfrm rot="-3019437">
                <a:off x="6969885" y="1145700"/>
                <a:ext cx="747596" cy="3059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into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268" name="Google Shape;1268;p41"/>
              <p:cNvSpPr txBox="1"/>
              <p:nvPr/>
            </p:nvSpPr>
            <p:spPr>
              <a:xfrm rot="-3039044">
                <a:off x="7209085" y="1129400"/>
                <a:ext cx="747580" cy="306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a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269" name="Google Shape;1269;p41"/>
              <p:cNvSpPr txBox="1"/>
              <p:nvPr/>
            </p:nvSpPr>
            <p:spPr>
              <a:xfrm rot="-3061664">
                <a:off x="7443879" y="1146018"/>
                <a:ext cx="747443" cy="3060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bar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4" name="Google Shape;12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5" name="Google Shape;1275;p42"/>
          <p:cNvSpPr/>
          <p:nvPr/>
        </p:nvSpPr>
        <p:spPr>
          <a:xfrm>
            <a:off x="1340650" y="53900"/>
            <a:ext cx="6227400" cy="62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Multi-Head Self-Attention</a:t>
            </a:r>
            <a:endParaRPr/>
          </a:p>
        </p:txBody>
      </p:sp>
      <p:sp>
        <p:nvSpPr>
          <p:cNvPr id="1276" name="Google Shape;1276;p42"/>
          <p:cNvSpPr txBox="1"/>
          <p:nvPr/>
        </p:nvSpPr>
        <p:spPr>
          <a:xfrm>
            <a:off x="394350" y="598299"/>
            <a:ext cx="8119800" cy="8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Attention can be abstracted as: </a:t>
            </a:r>
            <a:r>
              <a:rPr lang="en" sz="1500">
                <a:latin typeface="Alegreya"/>
                <a:ea typeface="Alegreya"/>
                <a:cs typeface="Alegreya"/>
                <a:sym typeface="Alegreya"/>
              </a:rPr>
              <a:t>Attention(Query, Keys</a:t>
            </a:r>
            <a:r>
              <a:rPr baseline="-25000" lang="en" sz="1500">
                <a:latin typeface="Alegreya"/>
                <a:ea typeface="Alegreya"/>
                <a:cs typeface="Alegreya"/>
                <a:sym typeface="Alegreya"/>
              </a:rPr>
              <a:t> </a:t>
            </a:r>
            <a:r>
              <a:rPr lang="en" sz="1500">
                <a:latin typeface="Alegreya"/>
                <a:ea typeface="Alegreya"/>
                <a:cs typeface="Alegreya"/>
                <a:sym typeface="Alegreya"/>
              </a:rPr>
              <a:t>, Values)</a:t>
            </a:r>
            <a:endParaRPr sz="1500"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Dot product between query and key measures the relevance of a given value: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277" name="Google Shape;127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7725" y="3778975"/>
            <a:ext cx="3728550" cy="74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8" name="Google Shape;1278;p42"/>
          <p:cNvSpPr txBox="1"/>
          <p:nvPr/>
        </p:nvSpPr>
        <p:spPr>
          <a:xfrm>
            <a:off x="365450" y="4794425"/>
            <a:ext cx="44781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Ubuntu"/>
                <a:ea typeface="Ubuntu"/>
                <a:cs typeface="Ubuntu"/>
                <a:sym typeface="Ubuntu"/>
              </a:rPr>
              <a:t> “Attention is all you need”</a:t>
            </a:r>
            <a:r>
              <a:rPr lang="en" sz="800"/>
              <a:t> </a:t>
            </a:r>
            <a:r>
              <a:rPr lang="en" sz="800" u="sng">
                <a:solidFill>
                  <a:schemeClr val="hlink"/>
                </a:solidFill>
                <a:hlinkClick r:id="rId5"/>
              </a:rPr>
              <a:t>https://papers.nips.cc/paper/7181-attention-is-all-you-need.pdf</a:t>
            </a:r>
            <a:endParaRPr sz="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grpSp>
        <p:nvGrpSpPr>
          <p:cNvPr id="1279" name="Google Shape;1279;p42"/>
          <p:cNvGrpSpPr/>
          <p:nvPr/>
        </p:nvGrpSpPr>
        <p:grpSpPr>
          <a:xfrm>
            <a:off x="928850" y="1231529"/>
            <a:ext cx="7395150" cy="2419488"/>
            <a:chOff x="928850" y="1155329"/>
            <a:chExt cx="7395150" cy="2419488"/>
          </a:xfrm>
        </p:grpSpPr>
        <p:grpSp>
          <p:nvGrpSpPr>
            <p:cNvPr id="1280" name="Google Shape;1280;p42"/>
            <p:cNvGrpSpPr/>
            <p:nvPr/>
          </p:nvGrpSpPr>
          <p:grpSpPr>
            <a:xfrm>
              <a:off x="928850" y="1627400"/>
              <a:ext cx="4406563" cy="1539500"/>
              <a:chOff x="573625" y="1534575"/>
              <a:chExt cx="4406563" cy="1539500"/>
            </a:xfrm>
          </p:grpSpPr>
          <p:sp>
            <p:nvSpPr>
              <p:cNvPr id="1281" name="Google Shape;1281;p42"/>
              <p:cNvSpPr txBox="1"/>
              <p:nvPr/>
            </p:nvSpPr>
            <p:spPr>
              <a:xfrm>
                <a:off x="1048475" y="1534575"/>
                <a:ext cx="3549300" cy="41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Nunito"/>
                    <a:ea typeface="Nunito"/>
                    <a:cs typeface="Nunito"/>
                    <a:sym typeface="Nunito"/>
                  </a:rPr>
                  <a:t>An   ML   engineer   walks   into    a    bar</a:t>
                </a: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282" name="Google Shape;1282;p42"/>
              <p:cNvSpPr/>
              <p:nvPr/>
            </p:nvSpPr>
            <p:spPr>
              <a:xfrm>
                <a:off x="1177375" y="1929875"/>
                <a:ext cx="120300" cy="306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42"/>
              <p:cNvSpPr/>
              <p:nvPr/>
            </p:nvSpPr>
            <p:spPr>
              <a:xfrm>
                <a:off x="1558375" y="1929875"/>
                <a:ext cx="120300" cy="306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42"/>
              <p:cNvSpPr/>
              <p:nvPr/>
            </p:nvSpPr>
            <p:spPr>
              <a:xfrm>
                <a:off x="2167975" y="1929875"/>
                <a:ext cx="120300" cy="306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42"/>
              <p:cNvSpPr/>
              <p:nvPr/>
            </p:nvSpPr>
            <p:spPr>
              <a:xfrm>
                <a:off x="2929975" y="1929875"/>
                <a:ext cx="120300" cy="306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42"/>
              <p:cNvSpPr/>
              <p:nvPr/>
            </p:nvSpPr>
            <p:spPr>
              <a:xfrm>
                <a:off x="3412957" y="1929875"/>
                <a:ext cx="120300" cy="306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42"/>
              <p:cNvSpPr/>
              <p:nvPr/>
            </p:nvSpPr>
            <p:spPr>
              <a:xfrm>
                <a:off x="3793957" y="1929875"/>
                <a:ext cx="120300" cy="306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42"/>
              <p:cNvSpPr/>
              <p:nvPr/>
            </p:nvSpPr>
            <p:spPr>
              <a:xfrm>
                <a:off x="4174957" y="1929875"/>
                <a:ext cx="120300" cy="306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42"/>
              <p:cNvSpPr/>
              <p:nvPr/>
            </p:nvSpPr>
            <p:spPr>
              <a:xfrm>
                <a:off x="1177375" y="2310875"/>
                <a:ext cx="120300" cy="306000"/>
              </a:xfrm>
              <a:prstGeom prst="rect">
                <a:avLst/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42"/>
              <p:cNvSpPr/>
              <p:nvPr/>
            </p:nvSpPr>
            <p:spPr>
              <a:xfrm>
                <a:off x="1558375" y="2310875"/>
                <a:ext cx="120300" cy="306000"/>
              </a:xfrm>
              <a:prstGeom prst="rect">
                <a:avLst/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42"/>
              <p:cNvSpPr/>
              <p:nvPr/>
            </p:nvSpPr>
            <p:spPr>
              <a:xfrm>
                <a:off x="2167975" y="2310875"/>
                <a:ext cx="120300" cy="306000"/>
              </a:xfrm>
              <a:prstGeom prst="rect">
                <a:avLst/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42"/>
              <p:cNvSpPr/>
              <p:nvPr/>
            </p:nvSpPr>
            <p:spPr>
              <a:xfrm>
                <a:off x="2929975" y="2310875"/>
                <a:ext cx="120300" cy="306000"/>
              </a:xfrm>
              <a:prstGeom prst="rect">
                <a:avLst/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42"/>
              <p:cNvSpPr/>
              <p:nvPr/>
            </p:nvSpPr>
            <p:spPr>
              <a:xfrm>
                <a:off x="3412957" y="2310875"/>
                <a:ext cx="120300" cy="306000"/>
              </a:xfrm>
              <a:prstGeom prst="rect">
                <a:avLst/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42"/>
              <p:cNvSpPr/>
              <p:nvPr/>
            </p:nvSpPr>
            <p:spPr>
              <a:xfrm>
                <a:off x="3793957" y="2310875"/>
                <a:ext cx="120300" cy="306000"/>
              </a:xfrm>
              <a:prstGeom prst="rect">
                <a:avLst/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42"/>
              <p:cNvSpPr/>
              <p:nvPr/>
            </p:nvSpPr>
            <p:spPr>
              <a:xfrm>
                <a:off x="4174957" y="2310875"/>
                <a:ext cx="120300" cy="306000"/>
              </a:xfrm>
              <a:prstGeom prst="rect">
                <a:avLst/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42"/>
              <p:cNvSpPr/>
              <p:nvPr/>
            </p:nvSpPr>
            <p:spPr>
              <a:xfrm>
                <a:off x="1177375" y="2768075"/>
                <a:ext cx="120300" cy="306000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42"/>
              <p:cNvSpPr/>
              <p:nvPr/>
            </p:nvSpPr>
            <p:spPr>
              <a:xfrm>
                <a:off x="1558375" y="2768075"/>
                <a:ext cx="120300" cy="306000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42"/>
              <p:cNvSpPr/>
              <p:nvPr/>
            </p:nvSpPr>
            <p:spPr>
              <a:xfrm>
                <a:off x="2167975" y="2768075"/>
                <a:ext cx="120300" cy="306000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42"/>
              <p:cNvSpPr/>
              <p:nvPr/>
            </p:nvSpPr>
            <p:spPr>
              <a:xfrm>
                <a:off x="2929975" y="2768075"/>
                <a:ext cx="120300" cy="306000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42"/>
              <p:cNvSpPr/>
              <p:nvPr/>
            </p:nvSpPr>
            <p:spPr>
              <a:xfrm>
                <a:off x="3412957" y="2768075"/>
                <a:ext cx="120300" cy="306000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42"/>
              <p:cNvSpPr/>
              <p:nvPr/>
            </p:nvSpPr>
            <p:spPr>
              <a:xfrm>
                <a:off x="3793957" y="2768075"/>
                <a:ext cx="120300" cy="3060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42"/>
              <p:cNvSpPr/>
              <p:nvPr/>
            </p:nvSpPr>
            <p:spPr>
              <a:xfrm>
                <a:off x="4174957" y="2768075"/>
                <a:ext cx="120300" cy="306000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42"/>
              <p:cNvSpPr txBox="1"/>
              <p:nvPr/>
            </p:nvSpPr>
            <p:spPr>
              <a:xfrm>
                <a:off x="573625" y="2768075"/>
                <a:ext cx="549300" cy="30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latin typeface="Ubuntu"/>
                    <a:ea typeface="Ubuntu"/>
                    <a:cs typeface="Ubuntu"/>
                    <a:sym typeface="Ubuntu"/>
                  </a:rPr>
                  <a:t>Queries</a:t>
                </a:r>
                <a:endParaRPr sz="800"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sp>
            <p:nvSpPr>
              <p:cNvPr id="1304" name="Google Shape;1304;p42"/>
              <p:cNvSpPr txBox="1"/>
              <p:nvPr/>
            </p:nvSpPr>
            <p:spPr>
              <a:xfrm>
                <a:off x="573625" y="2310875"/>
                <a:ext cx="549300" cy="30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latin typeface="Ubuntu"/>
                    <a:ea typeface="Ubuntu"/>
                    <a:cs typeface="Ubuntu"/>
                    <a:sym typeface="Ubuntu"/>
                  </a:rPr>
                  <a:t>Keys</a:t>
                </a:r>
                <a:endParaRPr sz="800"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sp>
            <p:nvSpPr>
              <p:cNvPr id="1305" name="Google Shape;1305;p42"/>
              <p:cNvSpPr txBox="1"/>
              <p:nvPr/>
            </p:nvSpPr>
            <p:spPr>
              <a:xfrm>
                <a:off x="573625" y="1929875"/>
                <a:ext cx="549300" cy="30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latin typeface="Ubuntu"/>
                    <a:ea typeface="Ubuntu"/>
                    <a:cs typeface="Ubuntu"/>
                    <a:sym typeface="Ubuntu"/>
                  </a:rPr>
                  <a:t>Values</a:t>
                </a:r>
                <a:endParaRPr sz="800"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cxnSp>
            <p:nvCxnSpPr>
              <p:cNvPr id="1306" name="Google Shape;1306;p42"/>
              <p:cNvCxnSpPr>
                <a:stCxn id="1301" idx="0"/>
                <a:endCxn id="1290" idx="3"/>
              </p:cNvCxnSpPr>
              <p:nvPr/>
            </p:nvCxnSpPr>
            <p:spPr>
              <a:xfrm rot="10800000">
                <a:off x="1678807" y="2463875"/>
                <a:ext cx="2175300" cy="304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307" name="Google Shape;1307;p42"/>
              <p:cNvCxnSpPr>
                <a:stCxn id="1301" idx="0"/>
                <a:endCxn id="1289" idx="3"/>
              </p:cNvCxnSpPr>
              <p:nvPr/>
            </p:nvCxnSpPr>
            <p:spPr>
              <a:xfrm rot="10800000">
                <a:off x="1297807" y="2463875"/>
                <a:ext cx="2556300" cy="304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308" name="Google Shape;1308;p42"/>
              <p:cNvCxnSpPr>
                <a:stCxn id="1301" idx="0"/>
                <a:endCxn id="1292" idx="3"/>
              </p:cNvCxnSpPr>
              <p:nvPr/>
            </p:nvCxnSpPr>
            <p:spPr>
              <a:xfrm rot="10800000">
                <a:off x="3050407" y="2463875"/>
                <a:ext cx="803700" cy="304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309" name="Google Shape;1309;p42"/>
              <p:cNvCxnSpPr>
                <a:stCxn id="1301" idx="0"/>
                <a:endCxn id="1293" idx="3"/>
              </p:cNvCxnSpPr>
              <p:nvPr/>
            </p:nvCxnSpPr>
            <p:spPr>
              <a:xfrm rot="10800000">
                <a:off x="3533407" y="2463875"/>
                <a:ext cx="320700" cy="304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310" name="Google Shape;1310;p42"/>
              <p:cNvCxnSpPr>
                <a:stCxn id="1301" idx="0"/>
                <a:endCxn id="1294" idx="2"/>
              </p:cNvCxnSpPr>
              <p:nvPr/>
            </p:nvCxnSpPr>
            <p:spPr>
              <a:xfrm rot="10800000">
                <a:off x="3854107" y="2616875"/>
                <a:ext cx="0" cy="151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311" name="Google Shape;1311;p42"/>
              <p:cNvCxnSpPr>
                <a:stCxn id="1301" idx="0"/>
                <a:endCxn id="1295" idx="1"/>
              </p:cNvCxnSpPr>
              <p:nvPr/>
            </p:nvCxnSpPr>
            <p:spPr>
              <a:xfrm flipH="1" rot="10800000">
                <a:off x="3854107" y="2463875"/>
                <a:ext cx="321000" cy="304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312" name="Google Shape;1312;p42"/>
              <p:cNvCxnSpPr>
                <a:stCxn id="1301" idx="0"/>
                <a:endCxn id="1291" idx="3"/>
              </p:cNvCxnSpPr>
              <p:nvPr/>
            </p:nvCxnSpPr>
            <p:spPr>
              <a:xfrm rot="10800000">
                <a:off x="2288407" y="2463875"/>
                <a:ext cx="1565700" cy="304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313" name="Google Shape;1313;p42"/>
              <p:cNvSpPr/>
              <p:nvPr/>
            </p:nvSpPr>
            <p:spPr>
              <a:xfrm>
                <a:off x="4675688" y="2311775"/>
                <a:ext cx="304500" cy="3042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14" name="Google Shape;1314;p42"/>
            <p:cNvGrpSpPr/>
            <p:nvPr/>
          </p:nvGrpSpPr>
          <p:grpSpPr>
            <a:xfrm>
              <a:off x="5542025" y="1155329"/>
              <a:ext cx="2781975" cy="2419488"/>
              <a:chOff x="5389625" y="896354"/>
              <a:chExt cx="2781975" cy="2419488"/>
            </a:xfrm>
          </p:grpSpPr>
          <p:sp>
            <p:nvSpPr>
              <p:cNvPr id="1315" name="Google Shape;1315;p42"/>
              <p:cNvSpPr txBox="1"/>
              <p:nvPr/>
            </p:nvSpPr>
            <p:spPr>
              <a:xfrm>
                <a:off x="5630225" y="1587825"/>
                <a:ext cx="507000" cy="30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An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grpSp>
            <p:nvGrpSpPr>
              <p:cNvPr id="1316" name="Google Shape;1316;p42"/>
              <p:cNvGrpSpPr/>
              <p:nvPr/>
            </p:nvGrpSpPr>
            <p:grpSpPr>
              <a:xfrm>
                <a:off x="6129750" y="1624925"/>
                <a:ext cx="1676900" cy="1677900"/>
                <a:chOff x="6129750" y="1624925"/>
                <a:chExt cx="1676900" cy="1677900"/>
              </a:xfrm>
            </p:grpSpPr>
            <p:sp>
              <p:nvSpPr>
                <p:cNvPr id="1317" name="Google Shape;1317;p42"/>
                <p:cNvSpPr/>
                <p:nvPr/>
              </p:nvSpPr>
              <p:spPr>
                <a:xfrm>
                  <a:off x="6129750" y="2344025"/>
                  <a:ext cx="239700" cy="23970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8" name="Google Shape;1318;p42"/>
                <p:cNvSpPr/>
                <p:nvPr/>
              </p:nvSpPr>
              <p:spPr>
                <a:xfrm>
                  <a:off x="6369283" y="2344025"/>
                  <a:ext cx="239700" cy="239700"/>
                </a:xfrm>
                <a:prstGeom prst="rect">
                  <a:avLst/>
                </a:prstGeom>
                <a:solidFill>
                  <a:srgbClr val="FFE5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9" name="Google Shape;1319;p42"/>
                <p:cNvSpPr/>
                <p:nvPr/>
              </p:nvSpPr>
              <p:spPr>
                <a:xfrm>
                  <a:off x="6608817" y="23440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0" name="Google Shape;1320;p42"/>
                <p:cNvSpPr/>
                <p:nvPr/>
              </p:nvSpPr>
              <p:spPr>
                <a:xfrm>
                  <a:off x="6848350" y="23440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1" name="Google Shape;1321;p42"/>
                <p:cNvSpPr/>
                <p:nvPr/>
              </p:nvSpPr>
              <p:spPr>
                <a:xfrm>
                  <a:off x="7087883" y="23440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2" name="Google Shape;1322;p42"/>
                <p:cNvSpPr/>
                <p:nvPr/>
              </p:nvSpPr>
              <p:spPr>
                <a:xfrm>
                  <a:off x="7327417" y="23440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3" name="Google Shape;1323;p42"/>
                <p:cNvSpPr/>
                <p:nvPr/>
              </p:nvSpPr>
              <p:spPr>
                <a:xfrm>
                  <a:off x="7566950" y="2344025"/>
                  <a:ext cx="239700" cy="239700"/>
                </a:xfrm>
                <a:prstGeom prst="rect">
                  <a:avLst/>
                </a:prstGeom>
                <a:solidFill>
                  <a:srgbClr val="FFD96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4" name="Google Shape;1324;p42"/>
                <p:cNvSpPr/>
                <p:nvPr/>
              </p:nvSpPr>
              <p:spPr>
                <a:xfrm>
                  <a:off x="6129750" y="2583725"/>
                  <a:ext cx="239700" cy="23970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5" name="Google Shape;1325;p42"/>
                <p:cNvSpPr/>
                <p:nvPr/>
              </p:nvSpPr>
              <p:spPr>
                <a:xfrm>
                  <a:off x="6369283" y="2583725"/>
                  <a:ext cx="239700" cy="239700"/>
                </a:xfrm>
                <a:prstGeom prst="rect">
                  <a:avLst/>
                </a:prstGeom>
                <a:solidFill>
                  <a:srgbClr val="FFE5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6" name="Google Shape;1326;p42"/>
                <p:cNvSpPr/>
                <p:nvPr/>
              </p:nvSpPr>
              <p:spPr>
                <a:xfrm>
                  <a:off x="6608817" y="25837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7" name="Google Shape;1327;p42"/>
                <p:cNvSpPr/>
                <p:nvPr/>
              </p:nvSpPr>
              <p:spPr>
                <a:xfrm>
                  <a:off x="6848350" y="2583725"/>
                  <a:ext cx="239700" cy="23970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8" name="Google Shape;1328;p42"/>
                <p:cNvSpPr/>
                <p:nvPr/>
              </p:nvSpPr>
              <p:spPr>
                <a:xfrm>
                  <a:off x="7087883" y="2583725"/>
                  <a:ext cx="239700" cy="239700"/>
                </a:xfrm>
                <a:prstGeom prst="rect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9" name="Google Shape;1329;p42"/>
                <p:cNvSpPr/>
                <p:nvPr/>
              </p:nvSpPr>
              <p:spPr>
                <a:xfrm>
                  <a:off x="7327417" y="2583725"/>
                  <a:ext cx="239700" cy="239700"/>
                </a:xfrm>
                <a:prstGeom prst="rect">
                  <a:avLst/>
                </a:prstGeom>
                <a:solidFill>
                  <a:srgbClr val="FFE5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0" name="Google Shape;1330;p42"/>
                <p:cNvSpPr/>
                <p:nvPr/>
              </p:nvSpPr>
              <p:spPr>
                <a:xfrm>
                  <a:off x="7566950" y="25837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1" name="Google Shape;1331;p42"/>
                <p:cNvSpPr/>
                <p:nvPr/>
              </p:nvSpPr>
              <p:spPr>
                <a:xfrm>
                  <a:off x="6129750" y="28234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2" name="Google Shape;1332;p42"/>
                <p:cNvSpPr/>
                <p:nvPr/>
              </p:nvSpPr>
              <p:spPr>
                <a:xfrm>
                  <a:off x="6369283" y="28234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3" name="Google Shape;1333;p42"/>
                <p:cNvSpPr/>
                <p:nvPr/>
              </p:nvSpPr>
              <p:spPr>
                <a:xfrm>
                  <a:off x="6608817" y="2823425"/>
                  <a:ext cx="239700" cy="239700"/>
                </a:xfrm>
                <a:prstGeom prst="rect">
                  <a:avLst/>
                </a:prstGeom>
                <a:solidFill>
                  <a:srgbClr val="FFE5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4" name="Google Shape;1334;p42"/>
                <p:cNvSpPr/>
                <p:nvPr/>
              </p:nvSpPr>
              <p:spPr>
                <a:xfrm>
                  <a:off x="6848350" y="2823425"/>
                  <a:ext cx="239700" cy="239700"/>
                </a:xfrm>
                <a:prstGeom prst="rect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5" name="Google Shape;1335;p42"/>
                <p:cNvSpPr/>
                <p:nvPr/>
              </p:nvSpPr>
              <p:spPr>
                <a:xfrm>
                  <a:off x="7087883" y="2823425"/>
                  <a:ext cx="239700" cy="23970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6" name="Google Shape;1336;p42"/>
                <p:cNvSpPr/>
                <p:nvPr/>
              </p:nvSpPr>
              <p:spPr>
                <a:xfrm>
                  <a:off x="7327417" y="2823425"/>
                  <a:ext cx="239700" cy="239700"/>
                </a:xfrm>
                <a:prstGeom prst="rect">
                  <a:avLst/>
                </a:prstGeom>
                <a:solidFill>
                  <a:srgbClr val="FFE5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7" name="Google Shape;1337;p42"/>
                <p:cNvSpPr/>
                <p:nvPr/>
              </p:nvSpPr>
              <p:spPr>
                <a:xfrm>
                  <a:off x="7566950" y="28234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8" name="Google Shape;1338;p42"/>
                <p:cNvSpPr/>
                <p:nvPr/>
              </p:nvSpPr>
              <p:spPr>
                <a:xfrm>
                  <a:off x="6129750" y="30631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9" name="Google Shape;1339;p42"/>
                <p:cNvSpPr/>
                <p:nvPr/>
              </p:nvSpPr>
              <p:spPr>
                <a:xfrm>
                  <a:off x="6369283" y="30631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0" name="Google Shape;1340;p42"/>
                <p:cNvSpPr/>
                <p:nvPr/>
              </p:nvSpPr>
              <p:spPr>
                <a:xfrm>
                  <a:off x="6608817" y="3063125"/>
                  <a:ext cx="239700" cy="23970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1" name="Google Shape;1341;p42"/>
                <p:cNvSpPr/>
                <p:nvPr/>
              </p:nvSpPr>
              <p:spPr>
                <a:xfrm>
                  <a:off x="6848350" y="3063125"/>
                  <a:ext cx="239700" cy="239700"/>
                </a:xfrm>
                <a:prstGeom prst="rect">
                  <a:avLst/>
                </a:prstGeom>
                <a:solidFill>
                  <a:srgbClr val="FFE5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2" name="Google Shape;1342;p42"/>
                <p:cNvSpPr/>
                <p:nvPr/>
              </p:nvSpPr>
              <p:spPr>
                <a:xfrm>
                  <a:off x="7087883" y="30631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3" name="Google Shape;1343;p42"/>
                <p:cNvSpPr/>
                <p:nvPr/>
              </p:nvSpPr>
              <p:spPr>
                <a:xfrm>
                  <a:off x="7327417" y="3063125"/>
                  <a:ext cx="239700" cy="239700"/>
                </a:xfrm>
                <a:prstGeom prst="rect">
                  <a:avLst/>
                </a:prstGeom>
                <a:solidFill>
                  <a:srgbClr val="FFD96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4" name="Google Shape;1344;p42"/>
                <p:cNvSpPr/>
                <p:nvPr/>
              </p:nvSpPr>
              <p:spPr>
                <a:xfrm>
                  <a:off x="7566950" y="3063125"/>
                  <a:ext cx="239700" cy="23970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5" name="Google Shape;1345;p42"/>
                <p:cNvSpPr/>
                <p:nvPr/>
              </p:nvSpPr>
              <p:spPr>
                <a:xfrm>
                  <a:off x="6129750" y="2104325"/>
                  <a:ext cx="239700" cy="239700"/>
                </a:xfrm>
                <a:prstGeom prst="rect">
                  <a:avLst/>
                </a:prstGeom>
                <a:solidFill>
                  <a:srgbClr val="FFD96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6" name="Google Shape;1346;p42"/>
                <p:cNvSpPr/>
                <p:nvPr/>
              </p:nvSpPr>
              <p:spPr>
                <a:xfrm>
                  <a:off x="6369283" y="2104325"/>
                  <a:ext cx="239700" cy="239700"/>
                </a:xfrm>
                <a:prstGeom prst="rect">
                  <a:avLst/>
                </a:prstGeom>
                <a:solidFill>
                  <a:srgbClr val="FFE5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7" name="Google Shape;1347;p42"/>
                <p:cNvSpPr/>
                <p:nvPr/>
              </p:nvSpPr>
              <p:spPr>
                <a:xfrm>
                  <a:off x="6608817" y="2104325"/>
                  <a:ext cx="239700" cy="239700"/>
                </a:xfrm>
                <a:prstGeom prst="rect">
                  <a:avLst/>
                </a:prstGeom>
                <a:solidFill>
                  <a:srgbClr val="FFD96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8" name="Google Shape;1348;p42"/>
                <p:cNvSpPr/>
                <p:nvPr/>
              </p:nvSpPr>
              <p:spPr>
                <a:xfrm>
                  <a:off x="6848350" y="2104325"/>
                  <a:ext cx="239700" cy="23970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9" name="Google Shape;1349;p42"/>
                <p:cNvSpPr/>
                <p:nvPr/>
              </p:nvSpPr>
              <p:spPr>
                <a:xfrm>
                  <a:off x="7087883" y="2104325"/>
                  <a:ext cx="239700" cy="239700"/>
                </a:xfrm>
                <a:prstGeom prst="rect">
                  <a:avLst/>
                </a:prstGeom>
                <a:solidFill>
                  <a:srgbClr val="FFD96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0" name="Google Shape;1350;p42"/>
                <p:cNvSpPr/>
                <p:nvPr/>
              </p:nvSpPr>
              <p:spPr>
                <a:xfrm>
                  <a:off x="7327417" y="21043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1" name="Google Shape;1351;p42"/>
                <p:cNvSpPr/>
                <p:nvPr/>
              </p:nvSpPr>
              <p:spPr>
                <a:xfrm>
                  <a:off x="7566950" y="2104325"/>
                  <a:ext cx="239700" cy="23970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2" name="Google Shape;1352;p42"/>
                <p:cNvSpPr/>
                <p:nvPr/>
              </p:nvSpPr>
              <p:spPr>
                <a:xfrm>
                  <a:off x="6129750" y="18646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3" name="Google Shape;1353;p42"/>
                <p:cNvSpPr/>
                <p:nvPr/>
              </p:nvSpPr>
              <p:spPr>
                <a:xfrm>
                  <a:off x="6369283" y="1864625"/>
                  <a:ext cx="239700" cy="23970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4" name="Google Shape;1354;p42"/>
                <p:cNvSpPr/>
                <p:nvPr/>
              </p:nvSpPr>
              <p:spPr>
                <a:xfrm>
                  <a:off x="6608817" y="1864625"/>
                  <a:ext cx="239700" cy="239700"/>
                </a:xfrm>
                <a:prstGeom prst="rect">
                  <a:avLst/>
                </a:prstGeom>
                <a:solidFill>
                  <a:srgbClr val="FFE5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5" name="Google Shape;1355;p42"/>
                <p:cNvSpPr/>
                <p:nvPr/>
              </p:nvSpPr>
              <p:spPr>
                <a:xfrm>
                  <a:off x="6848350" y="1864625"/>
                  <a:ext cx="239700" cy="23970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6" name="Google Shape;1356;p42"/>
                <p:cNvSpPr/>
                <p:nvPr/>
              </p:nvSpPr>
              <p:spPr>
                <a:xfrm>
                  <a:off x="7087883" y="18646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7" name="Google Shape;1357;p42"/>
                <p:cNvSpPr/>
                <p:nvPr/>
              </p:nvSpPr>
              <p:spPr>
                <a:xfrm>
                  <a:off x="7327417" y="18646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8" name="Google Shape;1358;p42"/>
                <p:cNvSpPr/>
                <p:nvPr/>
              </p:nvSpPr>
              <p:spPr>
                <a:xfrm>
                  <a:off x="7566950" y="1864625"/>
                  <a:ext cx="239700" cy="239700"/>
                </a:xfrm>
                <a:prstGeom prst="rect">
                  <a:avLst/>
                </a:prstGeom>
                <a:solidFill>
                  <a:srgbClr val="FFE5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9" name="Google Shape;1359;p42"/>
                <p:cNvSpPr/>
                <p:nvPr/>
              </p:nvSpPr>
              <p:spPr>
                <a:xfrm>
                  <a:off x="6129750" y="1624925"/>
                  <a:ext cx="239700" cy="23970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0" name="Google Shape;1360;p42"/>
                <p:cNvSpPr/>
                <p:nvPr/>
              </p:nvSpPr>
              <p:spPr>
                <a:xfrm>
                  <a:off x="6369283" y="1624925"/>
                  <a:ext cx="239700" cy="239700"/>
                </a:xfrm>
                <a:prstGeom prst="rect">
                  <a:avLst/>
                </a:prstGeom>
                <a:solidFill>
                  <a:srgbClr val="FFE5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1" name="Google Shape;1361;p42"/>
                <p:cNvSpPr/>
                <p:nvPr/>
              </p:nvSpPr>
              <p:spPr>
                <a:xfrm>
                  <a:off x="6608817" y="1624925"/>
                  <a:ext cx="239700" cy="239700"/>
                </a:xfrm>
                <a:prstGeom prst="rect">
                  <a:avLst/>
                </a:prstGeom>
                <a:solidFill>
                  <a:srgbClr val="FFD96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2" name="Google Shape;1362;p42"/>
                <p:cNvSpPr/>
                <p:nvPr/>
              </p:nvSpPr>
              <p:spPr>
                <a:xfrm>
                  <a:off x="6848350" y="1624925"/>
                  <a:ext cx="239700" cy="23970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3" name="Google Shape;1363;p42"/>
                <p:cNvSpPr/>
                <p:nvPr/>
              </p:nvSpPr>
              <p:spPr>
                <a:xfrm>
                  <a:off x="7087883" y="1624925"/>
                  <a:ext cx="239700" cy="239700"/>
                </a:xfrm>
                <a:prstGeom prst="rect">
                  <a:avLst/>
                </a:prstGeom>
                <a:solidFill>
                  <a:srgbClr val="FFFBE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4" name="Google Shape;1364;p42"/>
                <p:cNvSpPr/>
                <p:nvPr/>
              </p:nvSpPr>
              <p:spPr>
                <a:xfrm>
                  <a:off x="7327417" y="1624925"/>
                  <a:ext cx="239700" cy="239700"/>
                </a:xfrm>
                <a:prstGeom prst="rect">
                  <a:avLst/>
                </a:prstGeom>
                <a:solidFill>
                  <a:srgbClr val="FFFBE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5" name="Google Shape;1365;p42"/>
                <p:cNvSpPr/>
                <p:nvPr/>
              </p:nvSpPr>
              <p:spPr>
                <a:xfrm>
                  <a:off x="7566950" y="1624925"/>
                  <a:ext cx="239700" cy="23970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366" name="Google Shape;1366;p42"/>
              <p:cNvSpPr txBox="1"/>
              <p:nvPr/>
            </p:nvSpPr>
            <p:spPr>
              <a:xfrm>
                <a:off x="5630225" y="1833613"/>
                <a:ext cx="507000" cy="30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ML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367" name="Google Shape;1367;p42"/>
              <p:cNvSpPr txBox="1"/>
              <p:nvPr/>
            </p:nvSpPr>
            <p:spPr>
              <a:xfrm>
                <a:off x="5389625" y="2070806"/>
                <a:ext cx="747600" cy="30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engineer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368" name="Google Shape;1368;p42"/>
              <p:cNvSpPr txBox="1"/>
              <p:nvPr/>
            </p:nvSpPr>
            <p:spPr>
              <a:xfrm>
                <a:off x="5389625" y="2308000"/>
                <a:ext cx="747600" cy="30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walks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369" name="Google Shape;1369;p42"/>
              <p:cNvSpPr txBox="1"/>
              <p:nvPr/>
            </p:nvSpPr>
            <p:spPr>
              <a:xfrm>
                <a:off x="5389625" y="2545194"/>
                <a:ext cx="747600" cy="30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into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370" name="Google Shape;1370;p42"/>
              <p:cNvSpPr txBox="1"/>
              <p:nvPr/>
            </p:nvSpPr>
            <p:spPr>
              <a:xfrm>
                <a:off x="5389625" y="2807024"/>
                <a:ext cx="747600" cy="30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a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371" name="Google Shape;1371;p42"/>
              <p:cNvSpPr txBox="1"/>
              <p:nvPr/>
            </p:nvSpPr>
            <p:spPr>
              <a:xfrm>
                <a:off x="5389625" y="3009842"/>
                <a:ext cx="747600" cy="30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bar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372" name="Google Shape;1372;p42"/>
              <p:cNvSpPr/>
              <p:nvPr/>
            </p:nvSpPr>
            <p:spPr>
              <a:xfrm>
                <a:off x="6129700" y="2827440"/>
                <a:ext cx="1677000" cy="228600"/>
              </a:xfrm>
              <a:prstGeom prst="rect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" name="Google Shape;1373;p42"/>
              <p:cNvSpPr txBox="1"/>
              <p:nvPr/>
            </p:nvSpPr>
            <p:spPr>
              <a:xfrm rot="-3015310">
                <a:off x="6062781" y="1239096"/>
                <a:ext cx="507218" cy="3059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An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374" name="Google Shape;1374;p42"/>
              <p:cNvSpPr txBox="1"/>
              <p:nvPr/>
            </p:nvSpPr>
            <p:spPr>
              <a:xfrm rot="-3005413">
                <a:off x="6320648" y="1239142"/>
                <a:ext cx="506873" cy="3058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ML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375" name="Google Shape;1375;p42"/>
              <p:cNvSpPr txBox="1"/>
              <p:nvPr/>
            </p:nvSpPr>
            <p:spPr>
              <a:xfrm rot="-3031276">
                <a:off x="6501176" y="1163237"/>
                <a:ext cx="747415" cy="306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engineer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376" name="Google Shape;1376;p42"/>
              <p:cNvSpPr txBox="1"/>
              <p:nvPr/>
            </p:nvSpPr>
            <p:spPr>
              <a:xfrm rot="-3003719">
                <a:off x="6749655" y="1162848"/>
                <a:ext cx="747712" cy="3060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walks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377" name="Google Shape;1377;p42"/>
              <p:cNvSpPr txBox="1"/>
              <p:nvPr/>
            </p:nvSpPr>
            <p:spPr>
              <a:xfrm rot="-3019437">
                <a:off x="6969885" y="1145700"/>
                <a:ext cx="747596" cy="3059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into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378" name="Google Shape;1378;p42"/>
              <p:cNvSpPr txBox="1"/>
              <p:nvPr/>
            </p:nvSpPr>
            <p:spPr>
              <a:xfrm rot="-3039044">
                <a:off x="7209085" y="1129400"/>
                <a:ext cx="747580" cy="306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a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379" name="Google Shape;1379;p42"/>
              <p:cNvSpPr txBox="1"/>
              <p:nvPr/>
            </p:nvSpPr>
            <p:spPr>
              <a:xfrm rot="-3061664">
                <a:off x="7443879" y="1146018"/>
                <a:ext cx="747443" cy="3060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bar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4" name="Google Shape;138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43"/>
          <p:cNvSpPr/>
          <p:nvPr/>
        </p:nvSpPr>
        <p:spPr>
          <a:xfrm>
            <a:off x="1340650" y="53900"/>
            <a:ext cx="6227400" cy="62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Multi-Head Self-Attention</a:t>
            </a:r>
            <a:endParaRPr/>
          </a:p>
        </p:txBody>
      </p:sp>
      <p:sp>
        <p:nvSpPr>
          <p:cNvPr id="1386" name="Google Shape;1386;p43"/>
          <p:cNvSpPr txBox="1"/>
          <p:nvPr/>
        </p:nvSpPr>
        <p:spPr>
          <a:xfrm>
            <a:off x="394350" y="598299"/>
            <a:ext cx="8119800" cy="8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Attention can be abstracted as: </a:t>
            </a:r>
            <a:r>
              <a:rPr lang="en" sz="1500">
                <a:latin typeface="Alegreya"/>
                <a:ea typeface="Alegreya"/>
                <a:cs typeface="Alegreya"/>
                <a:sym typeface="Alegreya"/>
              </a:rPr>
              <a:t>Attention(Query, Keys</a:t>
            </a:r>
            <a:r>
              <a:rPr baseline="-25000" lang="en" sz="1500">
                <a:latin typeface="Alegreya"/>
                <a:ea typeface="Alegreya"/>
                <a:cs typeface="Alegreya"/>
                <a:sym typeface="Alegreya"/>
              </a:rPr>
              <a:t> </a:t>
            </a:r>
            <a:r>
              <a:rPr lang="en" sz="1500">
                <a:latin typeface="Alegreya"/>
                <a:ea typeface="Alegreya"/>
                <a:cs typeface="Alegreya"/>
                <a:sym typeface="Alegreya"/>
              </a:rPr>
              <a:t>, Values)</a:t>
            </a:r>
            <a:endParaRPr sz="1500"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Dot product between query and key measures the relevance of a given value: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387" name="Google Shape;138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7725" y="3778975"/>
            <a:ext cx="3728550" cy="74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8" name="Google Shape;1388;p43"/>
          <p:cNvSpPr txBox="1"/>
          <p:nvPr/>
        </p:nvSpPr>
        <p:spPr>
          <a:xfrm>
            <a:off x="365450" y="4794425"/>
            <a:ext cx="44781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Ubuntu"/>
                <a:ea typeface="Ubuntu"/>
                <a:cs typeface="Ubuntu"/>
                <a:sym typeface="Ubuntu"/>
              </a:rPr>
              <a:t> “Attention is all you need”</a:t>
            </a:r>
            <a:r>
              <a:rPr lang="en" sz="800"/>
              <a:t> </a:t>
            </a:r>
            <a:r>
              <a:rPr lang="en" sz="800" u="sng">
                <a:solidFill>
                  <a:schemeClr val="hlink"/>
                </a:solidFill>
                <a:hlinkClick r:id="rId5"/>
              </a:rPr>
              <a:t>https://papers.nips.cc/paper/7181-attention-is-all-you-need.pdf</a:t>
            </a:r>
            <a:endParaRPr sz="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grpSp>
        <p:nvGrpSpPr>
          <p:cNvPr id="1389" name="Google Shape;1389;p43"/>
          <p:cNvGrpSpPr/>
          <p:nvPr/>
        </p:nvGrpSpPr>
        <p:grpSpPr>
          <a:xfrm>
            <a:off x="928850" y="1231529"/>
            <a:ext cx="7395150" cy="2419488"/>
            <a:chOff x="928850" y="1155329"/>
            <a:chExt cx="7395150" cy="2419488"/>
          </a:xfrm>
        </p:grpSpPr>
        <p:grpSp>
          <p:nvGrpSpPr>
            <p:cNvPr id="1390" name="Google Shape;1390;p43"/>
            <p:cNvGrpSpPr/>
            <p:nvPr/>
          </p:nvGrpSpPr>
          <p:grpSpPr>
            <a:xfrm>
              <a:off x="928850" y="1627400"/>
              <a:ext cx="4406563" cy="1539500"/>
              <a:chOff x="573625" y="1534575"/>
              <a:chExt cx="4406563" cy="1539500"/>
            </a:xfrm>
          </p:grpSpPr>
          <p:sp>
            <p:nvSpPr>
              <p:cNvPr id="1391" name="Google Shape;1391;p43"/>
              <p:cNvSpPr txBox="1"/>
              <p:nvPr/>
            </p:nvSpPr>
            <p:spPr>
              <a:xfrm>
                <a:off x="1048475" y="1534575"/>
                <a:ext cx="3549300" cy="41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Nunito"/>
                    <a:ea typeface="Nunito"/>
                    <a:cs typeface="Nunito"/>
                    <a:sym typeface="Nunito"/>
                  </a:rPr>
                  <a:t>An   ML   engineer   walks   into    a    bar</a:t>
                </a: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392" name="Google Shape;1392;p43"/>
              <p:cNvSpPr/>
              <p:nvPr/>
            </p:nvSpPr>
            <p:spPr>
              <a:xfrm>
                <a:off x="1177375" y="1929875"/>
                <a:ext cx="120300" cy="306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" name="Google Shape;1393;p43"/>
              <p:cNvSpPr/>
              <p:nvPr/>
            </p:nvSpPr>
            <p:spPr>
              <a:xfrm>
                <a:off x="1558375" y="1929875"/>
                <a:ext cx="120300" cy="306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4" name="Google Shape;1394;p43"/>
              <p:cNvSpPr/>
              <p:nvPr/>
            </p:nvSpPr>
            <p:spPr>
              <a:xfrm>
                <a:off x="2167975" y="1929875"/>
                <a:ext cx="120300" cy="306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5" name="Google Shape;1395;p43"/>
              <p:cNvSpPr/>
              <p:nvPr/>
            </p:nvSpPr>
            <p:spPr>
              <a:xfrm>
                <a:off x="2929975" y="1929875"/>
                <a:ext cx="120300" cy="306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" name="Google Shape;1396;p43"/>
              <p:cNvSpPr/>
              <p:nvPr/>
            </p:nvSpPr>
            <p:spPr>
              <a:xfrm>
                <a:off x="3412957" y="1929875"/>
                <a:ext cx="120300" cy="306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43"/>
              <p:cNvSpPr/>
              <p:nvPr/>
            </p:nvSpPr>
            <p:spPr>
              <a:xfrm>
                <a:off x="3793957" y="1929875"/>
                <a:ext cx="120300" cy="306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" name="Google Shape;1398;p43"/>
              <p:cNvSpPr/>
              <p:nvPr/>
            </p:nvSpPr>
            <p:spPr>
              <a:xfrm>
                <a:off x="4174957" y="1929875"/>
                <a:ext cx="120300" cy="306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9" name="Google Shape;1399;p43"/>
              <p:cNvSpPr/>
              <p:nvPr/>
            </p:nvSpPr>
            <p:spPr>
              <a:xfrm>
                <a:off x="1177375" y="2310875"/>
                <a:ext cx="120300" cy="306000"/>
              </a:xfrm>
              <a:prstGeom prst="rect">
                <a:avLst/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0" name="Google Shape;1400;p43"/>
              <p:cNvSpPr/>
              <p:nvPr/>
            </p:nvSpPr>
            <p:spPr>
              <a:xfrm>
                <a:off x="1558375" y="2310875"/>
                <a:ext cx="120300" cy="306000"/>
              </a:xfrm>
              <a:prstGeom prst="rect">
                <a:avLst/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1" name="Google Shape;1401;p43"/>
              <p:cNvSpPr/>
              <p:nvPr/>
            </p:nvSpPr>
            <p:spPr>
              <a:xfrm>
                <a:off x="2167975" y="2310875"/>
                <a:ext cx="120300" cy="306000"/>
              </a:xfrm>
              <a:prstGeom prst="rect">
                <a:avLst/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2" name="Google Shape;1402;p43"/>
              <p:cNvSpPr/>
              <p:nvPr/>
            </p:nvSpPr>
            <p:spPr>
              <a:xfrm>
                <a:off x="2929975" y="2310875"/>
                <a:ext cx="120300" cy="306000"/>
              </a:xfrm>
              <a:prstGeom prst="rect">
                <a:avLst/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Google Shape;1403;p43"/>
              <p:cNvSpPr/>
              <p:nvPr/>
            </p:nvSpPr>
            <p:spPr>
              <a:xfrm>
                <a:off x="3412957" y="2310875"/>
                <a:ext cx="120300" cy="306000"/>
              </a:xfrm>
              <a:prstGeom prst="rect">
                <a:avLst/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4" name="Google Shape;1404;p43"/>
              <p:cNvSpPr/>
              <p:nvPr/>
            </p:nvSpPr>
            <p:spPr>
              <a:xfrm>
                <a:off x="3793957" y="2310875"/>
                <a:ext cx="120300" cy="306000"/>
              </a:xfrm>
              <a:prstGeom prst="rect">
                <a:avLst/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Google Shape;1405;p43"/>
              <p:cNvSpPr/>
              <p:nvPr/>
            </p:nvSpPr>
            <p:spPr>
              <a:xfrm>
                <a:off x="4174957" y="2310875"/>
                <a:ext cx="120300" cy="306000"/>
              </a:xfrm>
              <a:prstGeom prst="rect">
                <a:avLst/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6" name="Google Shape;1406;p43"/>
              <p:cNvSpPr/>
              <p:nvPr/>
            </p:nvSpPr>
            <p:spPr>
              <a:xfrm>
                <a:off x="1177375" y="2768075"/>
                <a:ext cx="120300" cy="306000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7" name="Google Shape;1407;p43"/>
              <p:cNvSpPr/>
              <p:nvPr/>
            </p:nvSpPr>
            <p:spPr>
              <a:xfrm>
                <a:off x="1558375" y="2768075"/>
                <a:ext cx="120300" cy="306000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43"/>
              <p:cNvSpPr/>
              <p:nvPr/>
            </p:nvSpPr>
            <p:spPr>
              <a:xfrm>
                <a:off x="2167975" y="2768075"/>
                <a:ext cx="120300" cy="306000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43"/>
              <p:cNvSpPr/>
              <p:nvPr/>
            </p:nvSpPr>
            <p:spPr>
              <a:xfrm>
                <a:off x="2929975" y="2768075"/>
                <a:ext cx="120300" cy="306000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43"/>
              <p:cNvSpPr/>
              <p:nvPr/>
            </p:nvSpPr>
            <p:spPr>
              <a:xfrm>
                <a:off x="3412957" y="2768075"/>
                <a:ext cx="120300" cy="306000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1" name="Google Shape;1411;p43"/>
              <p:cNvSpPr/>
              <p:nvPr/>
            </p:nvSpPr>
            <p:spPr>
              <a:xfrm>
                <a:off x="3793957" y="2768075"/>
                <a:ext cx="120300" cy="306000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2" name="Google Shape;1412;p43"/>
              <p:cNvSpPr/>
              <p:nvPr/>
            </p:nvSpPr>
            <p:spPr>
              <a:xfrm>
                <a:off x="4174957" y="2768075"/>
                <a:ext cx="120300" cy="3060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43"/>
              <p:cNvSpPr txBox="1"/>
              <p:nvPr/>
            </p:nvSpPr>
            <p:spPr>
              <a:xfrm>
                <a:off x="573625" y="2768075"/>
                <a:ext cx="549300" cy="30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latin typeface="Ubuntu"/>
                    <a:ea typeface="Ubuntu"/>
                    <a:cs typeface="Ubuntu"/>
                    <a:sym typeface="Ubuntu"/>
                  </a:rPr>
                  <a:t>Queries</a:t>
                </a:r>
                <a:endParaRPr sz="800"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sp>
            <p:nvSpPr>
              <p:cNvPr id="1414" name="Google Shape;1414;p43"/>
              <p:cNvSpPr txBox="1"/>
              <p:nvPr/>
            </p:nvSpPr>
            <p:spPr>
              <a:xfrm>
                <a:off x="573625" y="2310875"/>
                <a:ext cx="549300" cy="30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latin typeface="Ubuntu"/>
                    <a:ea typeface="Ubuntu"/>
                    <a:cs typeface="Ubuntu"/>
                    <a:sym typeface="Ubuntu"/>
                  </a:rPr>
                  <a:t>Keys</a:t>
                </a:r>
                <a:endParaRPr sz="800"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sp>
            <p:nvSpPr>
              <p:cNvPr id="1415" name="Google Shape;1415;p43"/>
              <p:cNvSpPr txBox="1"/>
              <p:nvPr/>
            </p:nvSpPr>
            <p:spPr>
              <a:xfrm>
                <a:off x="573625" y="1929875"/>
                <a:ext cx="549300" cy="30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latin typeface="Ubuntu"/>
                    <a:ea typeface="Ubuntu"/>
                    <a:cs typeface="Ubuntu"/>
                    <a:sym typeface="Ubuntu"/>
                  </a:rPr>
                  <a:t>Values</a:t>
                </a:r>
                <a:endParaRPr sz="800"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cxnSp>
            <p:nvCxnSpPr>
              <p:cNvPr id="1416" name="Google Shape;1416;p43"/>
              <p:cNvCxnSpPr>
                <a:stCxn id="1412" idx="0"/>
                <a:endCxn id="1400" idx="3"/>
              </p:cNvCxnSpPr>
              <p:nvPr/>
            </p:nvCxnSpPr>
            <p:spPr>
              <a:xfrm rot="10800000">
                <a:off x="1678807" y="2463875"/>
                <a:ext cx="2556300" cy="304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417" name="Google Shape;1417;p43"/>
              <p:cNvCxnSpPr>
                <a:stCxn id="1412" idx="0"/>
                <a:endCxn id="1399" idx="3"/>
              </p:cNvCxnSpPr>
              <p:nvPr/>
            </p:nvCxnSpPr>
            <p:spPr>
              <a:xfrm rot="10800000">
                <a:off x="1297807" y="2463875"/>
                <a:ext cx="2937300" cy="304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418" name="Google Shape;1418;p43"/>
              <p:cNvCxnSpPr>
                <a:stCxn id="1412" idx="0"/>
                <a:endCxn id="1402" idx="3"/>
              </p:cNvCxnSpPr>
              <p:nvPr/>
            </p:nvCxnSpPr>
            <p:spPr>
              <a:xfrm rot="10800000">
                <a:off x="3050407" y="2463875"/>
                <a:ext cx="1184700" cy="304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419" name="Google Shape;1419;p43"/>
              <p:cNvCxnSpPr>
                <a:stCxn id="1412" idx="0"/>
                <a:endCxn id="1403" idx="3"/>
              </p:cNvCxnSpPr>
              <p:nvPr/>
            </p:nvCxnSpPr>
            <p:spPr>
              <a:xfrm rot="10800000">
                <a:off x="3533407" y="2463875"/>
                <a:ext cx="701700" cy="304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420" name="Google Shape;1420;p43"/>
              <p:cNvCxnSpPr>
                <a:stCxn id="1412" idx="0"/>
                <a:endCxn id="1404" idx="3"/>
              </p:cNvCxnSpPr>
              <p:nvPr/>
            </p:nvCxnSpPr>
            <p:spPr>
              <a:xfrm rot="10800000">
                <a:off x="3914407" y="2463875"/>
                <a:ext cx="320700" cy="304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421" name="Google Shape;1421;p43"/>
              <p:cNvCxnSpPr>
                <a:stCxn id="1412" idx="0"/>
                <a:endCxn id="1405" idx="2"/>
              </p:cNvCxnSpPr>
              <p:nvPr/>
            </p:nvCxnSpPr>
            <p:spPr>
              <a:xfrm rot="10800000">
                <a:off x="4235107" y="2616875"/>
                <a:ext cx="0" cy="151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422" name="Google Shape;1422;p43"/>
              <p:cNvCxnSpPr>
                <a:stCxn id="1412" idx="0"/>
                <a:endCxn id="1401" idx="3"/>
              </p:cNvCxnSpPr>
              <p:nvPr/>
            </p:nvCxnSpPr>
            <p:spPr>
              <a:xfrm rot="10800000">
                <a:off x="2288407" y="2463875"/>
                <a:ext cx="1946700" cy="304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423" name="Google Shape;1423;p43"/>
              <p:cNvSpPr/>
              <p:nvPr/>
            </p:nvSpPr>
            <p:spPr>
              <a:xfrm>
                <a:off x="4675688" y="2311775"/>
                <a:ext cx="304500" cy="3042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24" name="Google Shape;1424;p43"/>
            <p:cNvGrpSpPr/>
            <p:nvPr/>
          </p:nvGrpSpPr>
          <p:grpSpPr>
            <a:xfrm>
              <a:off x="5542025" y="1155329"/>
              <a:ext cx="2781975" cy="2419488"/>
              <a:chOff x="5389625" y="896354"/>
              <a:chExt cx="2781975" cy="2419488"/>
            </a:xfrm>
          </p:grpSpPr>
          <p:sp>
            <p:nvSpPr>
              <p:cNvPr id="1425" name="Google Shape;1425;p43"/>
              <p:cNvSpPr txBox="1"/>
              <p:nvPr/>
            </p:nvSpPr>
            <p:spPr>
              <a:xfrm>
                <a:off x="5630225" y="1587825"/>
                <a:ext cx="507000" cy="30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An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grpSp>
            <p:nvGrpSpPr>
              <p:cNvPr id="1426" name="Google Shape;1426;p43"/>
              <p:cNvGrpSpPr/>
              <p:nvPr/>
            </p:nvGrpSpPr>
            <p:grpSpPr>
              <a:xfrm>
                <a:off x="6129750" y="1624925"/>
                <a:ext cx="1676900" cy="1677900"/>
                <a:chOff x="6129750" y="1624925"/>
                <a:chExt cx="1676900" cy="1677900"/>
              </a:xfrm>
            </p:grpSpPr>
            <p:sp>
              <p:nvSpPr>
                <p:cNvPr id="1427" name="Google Shape;1427;p43"/>
                <p:cNvSpPr/>
                <p:nvPr/>
              </p:nvSpPr>
              <p:spPr>
                <a:xfrm>
                  <a:off x="6129750" y="2344025"/>
                  <a:ext cx="239700" cy="23970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8" name="Google Shape;1428;p43"/>
                <p:cNvSpPr/>
                <p:nvPr/>
              </p:nvSpPr>
              <p:spPr>
                <a:xfrm>
                  <a:off x="6369283" y="2344025"/>
                  <a:ext cx="239700" cy="239700"/>
                </a:xfrm>
                <a:prstGeom prst="rect">
                  <a:avLst/>
                </a:prstGeom>
                <a:solidFill>
                  <a:srgbClr val="FFE5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9" name="Google Shape;1429;p43"/>
                <p:cNvSpPr/>
                <p:nvPr/>
              </p:nvSpPr>
              <p:spPr>
                <a:xfrm>
                  <a:off x="6608817" y="23440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0" name="Google Shape;1430;p43"/>
                <p:cNvSpPr/>
                <p:nvPr/>
              </p:nvSpPr>
              <p:spPr>
                <a:xfrm>
                  <a:off x="6848350" y="23440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1" name="Google Shape;1431;p43"/>
                <p:cNvSpPr/>
                <p:nvPr/>
              </p:nvSpPr>
              <p:spPr>
                <a:xfrm>
                  <a:off x="7087883" y="23440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2" name="Google Shape;1432;p43"/>
                <p:cNvSpPr/>
                <p:nvPr/>
              </p:nvSpPr>
              <p:spPr>
                <a:xfrm>
                  <a:off x="7327417" y="23440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3" name="Google Shape;1433;p43"/>
                <p:cNvSpPr/>
                <p:nvPr/>
              </p:nvSpPr>
              <p:spPr>
                <a:xfrm>
                  <a:off x="7566950" y="2344025"/>
                  <a:ext cx="239700" cy="239700"/>
                </a:xfrm>
                <a:prstGeom prst="rect">
                  <a:avLst/>
                </a:prstGeom>
                <a:solidFill>
                  <a:srgbClr val="FFD96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4" name="Google Shape;1434;p43"/>
                <p:cNvSpPr/>
                <p:nvPr/>
              </p:nvSpPr>
              <p:spPr>
                <a:xfrm>
                  <a:off x="6129750" y="2583725"/>
                  <a:ext cx="239700" cy="23970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5" name="Google Shape;1435;p43"/>
                <p:cNvSpPr/>
                <p:nvPr/>
              </p:nvSpPr>
              <p:spPr>
                <a:xfrm>
                  <a:off x="6369283" y="2583725"/>
                  <a:ext cx="239700" cy="239700"/>
                </a:xfrm>
                <a:prstGeom prst="rect">
                  <a:avLst/>
                </a:prstGeom>
                <a:solidFill>
                  <a:srgbClr val="FFE5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6" name="Google Shape;1436;p43"/>
                <p:cNvSpPr/>
                <p:nvPr/>
              </p:nvSpPr>
              <p:spPr>
                <a:xfrm>
                  <a:off x="6608817" y="25837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7" name="Google Shape;1437;p43"/>
                <p:cNvSpPr/>
                <p:nvPr/>
              </p:nvSpPr>
              <p:spPr>
                <a:xfrm>
                  <a:off x="6848350" y="2583725"/>
                  <a:ext cx="239700" cy="23970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8" name="Google Shape;1438;p43"/>
                <p:cNvSpPr/>
                <p:nvPr/>
              </p:nvSpPr>
              <p:spPr>
                <a:xfrm>
                  <a:off x="7087883" y="2583725"/>
                  <a:ext cx="239700" cy="239700"/>
                </a:xfrm>
                <a:prstGeom prst="rect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9" name="Google Shape;1439;p43"/>
                <p:cNvSpPr/>
                <p:nvPr/>
              </p:nvSpPr>
              <p:spPr>
                <a:xfrm>
                  <a:off x="7327417" y="2583725"/>
                  <a:ext cx="239700" cy="239700"/>
                </a:xfrm>
                <a:prstGeom prst="rect">
                  <a:avLst/>
                </a:prstGeom>
                <a:solidFill>
                  <a:srgbClr val="FFE5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0" name="Google Shape;1440;p43"/>
                <p:cNvSpPr/>
                <p:nvPr/>
              </p:nvSpPr>
              <p:spPr>
                <a:xfrm>
                  <a:off x="7566950" y="25837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1" name="Google Shape;1441;p43"/>
                <p:cNvSpPr/>
                <p:nvPr/>
              </p:nvSpPr>
              <p:spPr>
                <a:xfrm>
                  <a:off x="6129750" y="28234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2" name="Google Shape;1442;p43"/>
                <p:cNvSpPr/>
                <p:nvPr/>
              </p:nvSpPr>
              <p:spPr>
                <a:xfrm>
                  <a:off x="6369283" y="28234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3" name="Google Shape;1443;p43"/>
                <p:cNvSpPr/>
                <p:nvPr/>
              </p:nvSpPr>
              <p:spPr>
                <a:xfrm>
                  <a:off x="6608817" y="2823425"/>
                  <a:ext cx="239700" cy="239700"/>
                </a:xfrm>
                <a:prstGeom prst="rect">
                  <a:avLst/>
                </a:prstGeom>
                <a:solidFill>
                  <a:srgbClr val="FFE5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4" name="Google Shape;1444;p43"/>
                <p:cNvSpPr/>
                <p:nvPr/>
              </p:nvSpPr>
              <p:spPr>
                <a:xfrm>
                  <a:off x="6848350" y="2823425"/>
                  <a:ext cx="239700" cy="239700"/>
                </a:xfrm>
                <a:prstGeom prst="rect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5" name="Google Shape;1445;p43"/>
                <p:cNvSpPr/>
                <p:nvPr/>
              </p:nvSpPr>
              <p:spPr>
                <a:xfrm>
                  <a:off x="7087883" y="2823425"/>
                  <a:ext cx="239700" cy="23970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6" name="Google Shape;1446;p43"/>
                <p:cNvSpPr/>
                <p:nvPr/>
              </p:nvSpPr>
              <p:spPr>
                <a:xfrm>
                  <a:off x="7327417" y="2823425"/>
                  <a:ext cx="239700" cy="239700"/>
                </a:xfrm>
                <a:prstGeom prst="rect">
                  <a:avLst/>
                </a:prstGeom>
                <a:solidFill>
                  <a:srgbClr val="FFE5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7" name="Google Shape;1447;p43"/>
                <p:cNvSpPr/>
                <p:nvPr/>
              </p:nvSpPr>
              <p:spPr>
                <a:xfrm>
                  <a:off x="7566950" y="28234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8" name="Google Shape;1448;p43"/>
                <p:cNvSpPr/>
                <p:nvPr/>
              </p:nvSpPr>
              <p:spPr>
                <a:xfrm>
                  <a:off x="6129750" y="30631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9" name="Google Shape;1449;p43"/>
                <p:cNvSpPr/>
                <p:nvPr/>
              </p:nvSpPr>
              <p:spPr>
                <a:xfrm>
                  <a:off x="6369283" y="30631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0" name="Google Shape;1450;p43"/>
                <p:cNvSpPr/>
                <p:nvPr/>
              </p:nvSpPr>
              <p:spPr>
                <a:xfrm>
                  <a:off x="6608817" y="3063125"/>
                  <a:ext cx="239700" cy="23970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1" name="Google Shape;1451;p43"/>
                <p:cNvSpPr/>
                <p:nvPr/>
              </p:nvSpPr>
              <p:spPr>
                <a:xfrm>
                  <a:off x="6848350" y="3063125"/>
                  <a:ext cx="239700" cy="239700"/>
                </a:xfrm>
                <a:prstGeom prst="rect">
                  <a:avLst/>
                </a:prstGeom>
                <a:solidFill>
                  <a:srgbClr val="FFE5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2" name="Google Shape;1452;p43"/>
                <p:cNvSpPr/>
                <p:nvPr/>
              </p:nvSpPr>
              <p:spPr>
                <a:xfrm>
                  <a:off x="7087883" y="30631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3" name="Google Shape;1453;p43"/>
                <p:cNvSpPr/>
                <p:nvPr/>
              </p:nvSpPr>
              <p:spPr>
                <a:xfrm>
                  <a:off x="7327417" y="3063125"/>
                  <a:ext cx="239700" cy="239700"/>
                </a:xfrm>
                <a:prstGeom prst="rect">
                  <a:avLst/>
                </a:prstGeom>
                <a:solidFill>
                  <a:srgbClr val="FFD96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4" name="Google Shape;1454;p43"/>
                <p:cNvSpPr/>
                <p:nvPr/>
              </p:nvSpPr>
              <p:spPr>
                <a:xfrm>
                  <a:off x="7566950" y="3063125"/>
                  <a:ext cx="239700" cy="23970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5" name="Google Shape;1455;p43"/>
                <p:cNvSpPr/>
                <p:nvPr/>
              </p:nvSpPr>
              <p:spPr>
                <a:xfrm>
                  <a:off x="6129750" y="2104325"/>
                  <a:ext cx="239700" cy="239700"/>
                </a:xfrm>
                <a:prstGeom prst="rect">
                  <a:avLst/>
                </a:prstGeom>
                <a:solidFill>
                  <a:srgbClr val="FFD96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6" name="Google Shape;1456;p43"/>
                <p:cNvSpPr/>
                <p:nvPr/>
              </p:nvSpPr>
              <p:spPr>
                <a:xfrm>
                  <a:off x="6369283" y="2104325"/>
                  <a:ext cx="239700" cy="239700"/>
                </a:xfrm>
                <a:prstGeom prst="rect">
                  <a:avLst/>
                </a:prstGeom>
                <a:solidFill>
                  <a:srgbClr val="FFE5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7" name="Google Shape;1457;p43"/>
                <p:cNvSpPr/>
                <p:nvPr/>
              </p:nvSpPr>
              <p:spPr>
                <a:xfrm>
                  <a:off x="6608817" y="2104325"/>
                  <a:ext cx="239700" cy="239700"/>
                </a:xfrm>
                <a:prstGeom prst="rect">
                  <a:avLst/>
                </a:prstGeom>
                <a:solidFill>
                  <a:srgbClr val="FFD96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8" name="Google Shape;1458;p43"/>
                <p:cNvSpPr/>
                <p:nvPr/>
              </p:nvSpPr>
              <p:spPr>
                <a:xfrm>
                  <a:off x="6848350" y="2104325"/>
                  <a:ext cx="239700" cy="23970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9" name="Google Shape;1459;p43"/>
                <p:cNvSpPr/>
                <p:nvPr/>
              </p:nvSpPr>
              <p:spPr>
                <a:xfrm>
                  <a:off x="7087883" y="2104325"/>
                  <a:ext cx="239700" cy="239700"/>
                </a:xfrm>
                <a:prstGeom prst="rect">
                  <a:avLst/>
                </a:prstGeom>
                <a:solidFill>
                  <a:srgbClr val="FFD96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0" name="Google Shape;1460;p43"/>
                <p:cNvSpPr/>
                <p:nvPr/>
              </p:nvSpPr>
              <p:spPr>
                <a:xfrm>
                  <a:off x="7327417" y="21043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1" name="Google Shape;1461;p43"/>
                <p:cNvSpPr/>
                <p:nvPr/>
              </p:nvSpPr>
              <p:spPr>
                <a:xfrm>
                  <a:off x="7566950" y="2104325"/>
                  <a:ext cx="239700" cy="23970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2" name="Google Shape;1462;p43"/>
                <p:cNvSpPr/>
                <p:nvPr/>
              </p:nvSpPr>
              <p:spPr>
                <a:xfrm>
                  <a:off x="6129750" y="18646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3" name="Google Shape;1463;p43"/>
                <p:cNvSpPr/>
                <p:nvPr/>
              </p:nvSpPr>
              <p:spPr>
                <a:xfrm>
                  <a:off x="6369283" y="1864625"/>
                  <a:ext cx="239700" cy="23970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4" name="Google Shape;1464;p43"/>
                <p:cNvSpPr/>
                <p:nvPr/>
              </p:nvSpPr>
              <p:spPr>
                <a:xfrm>
                  <a:off x="6608817" y="1864625"/>
                  <a:ext cx="239700" cy="239700"/>
                </a:xfrm>
                <a:prstGeom prst="rect">
                  <a:avLst/>
                </a:prstGeom>
                <a:solidFill>
                  <a:srgbClr val="FFE5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5" name="Google Shape;1465;p43"/>
                <p:cNvSpPr/>
                <p:nvPr/>
              </p:nvSpPr>
              <p:spPr>
                <a:xfrm>
                  <a:off x="6848350" y="1864625"/>
                  <a:ext cx="239700" cy="23970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6" name="Google Shape;1466;p43"/>
                <p:cNvSpPr/>
                <p:nvPr/>
              </p:nvSpPr>
              <p:spPr>
                <a:xfrm>
                  <a:off x="7087883" y="18646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7" name="Google Shape;1467;p43"/>
                <p:cNvSpPr/>
                <p:nvPr/>
              </p:nvSpPr>
              <p:spPr>
                <a:xfrm>
                  <a:off x="7327417" y="1864625"/>
                  <a:ext cx="239700" cy="239700"/>
                </a:xfrm>
                <a:prstGeom prst="rect">
                  <a:avLst/>
                </a:prstGeom>
                <a:solidFill>
                  <a:srgbClr val="FCE5CD">
                    <a:alpha val="245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8" name="Google Shape;1468;p43"/>
                <p:cNvSpPr/>
                <p:nvPr/>
              </p:nvSpPr>
              <p:spPr>
                <a:xfrm>
                  <a:off x="7566950" y="1864625"/>
                  <a:ext cx="239700" cy="239700"/>
                </a:xfrm>
                <a:prstGeom prst="rect">
                  <a:avLst/>
                </a:prstGeom>
                <a:solidFill>
                  <a:srgbClr val="FFE5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9" name="Google Shape;1469;p43"/>
                <p:cNvSpPr/>
                <p:nvPr/>
              </p:nvSpPr>
              <p:spPr>
                <a:xfrm>
                  <a:off x="6129750" y="1624925"/>
                  <a:ext cx="239700" cy="23970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0" name="Google Shape;1470;p43"/>
                <p:cNvSpPr/>
                <p:nvPr/>
              </p:nvSpPr>
              <p:spPr>
                <a:xfrm>
                  <a:off x="6369283" y="1624925"/>
                  <a:ext cx="239700" cy="239700"/>
                </a:xfrm>
                <a:prstGeom prst="rect">
                  <a:avLst/>
                </a:prstGeom>
                <a:solidFill>
                  <a:srgbClr val="FFE5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1" name="Google Shape;1471;p43"/>
                <p:cNvSpPr/>
                <p:nvPr/>
              </p:nvSpPr>
              <p:spPr>
                <a:xfrm>
                  <a:off x="6608817" y="1624925"/>
                  <a:ext cx="239700" cy="239700"/>
                </a:xfrm>
                <a:prstGeom prst="rect">
                  <a:avLst/>
                </a:prstGeom>
                <a:solidFill>
                  <a:srgbClr val="FFD96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2" name="Google Shape;1472;p43"/>
                <p:cNvSpPr/>
                <p:nvPr/>
              </p:nvSpPr>
              <p:spPr>
                <a:xfrm>
                  <a:off x="6848350" y="1624925"/>
                  <a:ext cx="239700" cy="23970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3" name="Google Shape;1473;p43"/>
                <p:cNvSpPr/>
                <p:nvPr/>
              </p:nvSpPr>
              <p:spPr>
                <a:xfrm>
                  <a:off x="7087883" y="1624925"/>
                  <a:ext cx="239700" cy="239700"/>
                </a:xfrm>
                <a:prstGeom prst="rect">
                  <a:avLst/>
                </a:prstGeom>
                <a:solidFill>
                  <a:srgbClr val="FFFBE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4" name="Google Shape;1474;p43"/>
                <p:cNvSpPr/>
                <p:nvPr/>
              </p:nvSpPr>
              <p:spPr>
                <a:xfrm>
                  <a:off x="7327417" y="1624925"/>
                  <a:ext cx="239700" cy="239700"/>
                </a:xfrm>
                <a:prstGeom prst="rect">
                  <a:avLst/>
                </a:prstGeom>
                <a:solidFill>
                  <a:srgbClr val="FFFBE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5" name="Google Shape;1475;p43"/>
                <p:cNvSpPr/>
                <p:nvPr/>
              </p:nvSpPr>
              <p:spPr>
                <a:xfrm>
                  <a:off x="7566950" y="1624925"/>
                  <a:ext cx="239700" cy="23970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476" name="Google Shape;1476;p43"/>
              <p:cNvSpPr txBox="1"/>
              <p:nvPr/>
            </p:nvSpPr>
            <p:spPr>
              <a:xfrm>
                <a:off x="5630225" y="1833613"/>
                <a:ext cx="507000" cy="30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ML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477" name="Google Shape;1477;p43"/>
              <p:cNvSpPr txBox="1"/>
              <p:nvPr/>
            </p:nvSpPr>
            <p:spPr>
              <a:xfrm>
                <a:off x="5389625" y="2070806"/>
                <a:ext cx="747600" cy="30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engineer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478" name="Google Shape;1478;p43"/>
              <p:cNvSpPr txBox="1"/>
              <p:nvPr/>
            </p:nvSpPr>
            <p:spPr>
              <a:xfrm>
                <a:off x="5389625" y="2308000"/>
                <a:ext cx="747600" cy="30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walks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479" name="Google Shape;1479;p43"/>
              <p:cNvSpPr txBox="1"/>
              <p:nvPr/>
            </p:nvSpPr>
            <p:spPr>
              <a:xfrm>
                <a:off x="5389625" y="2545194"/>
                <a:ext cx="747600" cy="30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into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480" name="Google Shape;1480;p43"/>
              <p:cNvSpPr txBox="1"/>
              <p:nvPr/>
            </p:nvSpPr>
            <p:spPr>
              <a:xfrm>
                <a:off x="5389625" y="2807024"/>
                <a:ext cx="747600" cy="30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a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481" name="Google Shape;1481;p43"/>
              <p:cNvSpPr txBox="1"/>
              <p:nvPr/>
            </p:nvSpPr>
            <p:spPr>
              <a:xfrm>
                <a:off x="5389625" y="3009842"/>
                <a:ext cx="747600" cy="30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bar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482" name="Google Shape;1482;p43"/>
              <p:cNvSpPr/>
              <p:nvPr/>
            </p:nvSpPr>
            <p:spPr>
              <a:xfrm>
                <a:off x="6129700" y="3063325"/>
                <a:ext cx="1677000" cy="228600"/>
              </a:xfrm>
              <a:prstGeom prst="rect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43"/>
              <p:cNvSpPr txBox="1"/>
              <p:nvPr/>
            </p:nvSpPr>
            <p:spPr>
              <a:xfrm rot="-3015310">
                <a:off x="6062781" y="1239096"/>
                <a:ext cx="507218" cy="3059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An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484" name="Google Shape;1484;p43"/>
              <p:cNvSpPr txBox="1"/>
              <p:nvPr/>
            </p:nvSpPr>
            <p:spPr>
              <a:xfrm rot="-3005413">
                <a:off x="6320648" y="1239142"/>
                <a:ext cx="506873" cy="3058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ML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485" name="Google Shape;1485;p43"/>
              <p:cNvSpPr txBox="1"/>
              <p:nvPr/>
            </p:nvSpPr>
            <p:spPr>
              <a:xfrm rot="-3031276">
                <a:off x="6501176" y="1163237"/>
                <a:ext cx="747415" cy="306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engineer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486" name="Google Shape;1486;p43"/>
              <p:cNvSpPr txBox="1"/>
              <p:nvPr/>
            </p:nvSpPr>
            <p:spPr>
              <a:xfrm rot="-3003719">
                <a:off x="6749655" y="1162848"/>
                <a:ext cx="747712" cy="3060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walks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487" name="Google Shape;1487;p43"/>
              <p:cNvSpPr txBox="1"/>
              <p:nvPr/>
            </p:nvSpPr>
            <p:spPr>
              <a:xfrm rot="-3019437">
                <a:off x="6969885" y="1145700"/>
                <a:ext cx="747596" cy="3059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into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488" name="Google Shape;1488;p43"/>
              <p:cNvSpPr txBox="1"/>
              <p:nvPr/>
            </p:nvSpPr>
            <p:spPr>
              <a:xfrm rot="-3039044">
                <a:off x="7209085" y="1129400"/>
                <a:ext cx="747580" cy="306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a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489" name="Google Shape;1489;p43"/>
              <p:cNvSpPr txBox="1"/>
              <p:nvPr/>
            </p:nvSpPr>
            <p:spPr>
              <a:xfrm rot="-3061664">
                <a:off x="7443879" y="1146018"/>
                <a:ext cx="747443" cy="3060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Nunito"/>
                    <a:ea typeface="Nunito"/>
                    <a:cs typeface="Nunito"/>
                    <a:sym typeface="Nunito"/>
                  </a:rPr>
                  <a:t>bar</a:t>
                </a:r>
                <a:endParaRPr sz="10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4" name="Google Shape;149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5" name="Google Shape;1495;p44"/>
          <p:cNvSpPr/>
          <p:nvPr/>
        </p:nvSpPr>
        <p:spPr>
          <a:xfrm>
            <a:off x="3778175" y="68450"/>
            <a:ext cx="1567800" cy="60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BERT</a:t>
            </a:r>
            <a:endParaRPr/>
          </a:p>
        </p:txBody>
      </p:sp>
      <p:sp>
        <p:nvSpPr>
          <p:cNvPr id="1496" name="Google Shape;1496;p44"/>
          <p:cNvSpPr txBox="1"/>
          <p:nvPr/>
        </p:nvSpPr>
        <p:spPr>
          <a:xfrm>
            <a:off x="472029" y="4808519"/>
            <a:ext cx="84849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Ubuntu"/>
                <a:ea typeface="Ubuntu"/>
                <a:cs typeface="Ubuntu"/>
                <a:sym typeface="Ubuntu"/>
              </a:rPr>
              <a:t> “BERT: Pre-training of Deep Bidirectional Transformers for Language Understanding”</a:t>
            </a:r>
            <a:r>
              <a:rPr lang="en" sz="800"/>
              <a:t>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https://arxiv.org/pdf/1810.04805.pdf</a:t>
            </a:r>
            <a:endParaRPr sz="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497" name="Google Shape;1497;p44"/>
          <p:cNvSpPr txBox="1"/>
          <p:nvPr/>
        </p:nvSpPr>
        <p:spPr>
          <a:xfrm>
            <a:off x="386125" y="783625"/>
            <a:ext cx="7743900" cy="17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BERT introduced bidirectionality by using a transformer instead of an LSTM encoder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Uses two objectives: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○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Mask Language Model (MLM) 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○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next sentence prediction (NSP)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Uses special tokens to format the input: [CLS], [SEP], [MASK]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1498" name="Google Shape;1498;p44"/>
          <p:cNvGrpSpPr/>
          <p:nvPr/>
        </p:nvGrpSpPr>
        <p:grpSpPr>
          <a:xfrm>
            <a:off x="1155150" y="2648450"/>
            <a:ext cx="6956396" cy="1822725"/>
            <a:chOff x="774150" y="2800850"/>
            <a:chExt cx="6956396" cy="1822725"/>
          </a:xfrm>
        </p:grpSpPr>
        <p:grpSp>
          <p:nvGrpSpPr>
            <p:cNvPr id="1499" name="Google Shape;1499;p44"/>
            <p:cNvGrpSpPr/>
            <p:nvPr/>
          </p:nvGrpSpPr>
          <p:grpSpPr>
            <a:xfrm>
              <a:off x="1504646" y="3743450"/>
              <a:ext cx="6225900" cy="879300"/>
              <a:chOff x="1504646" y="3743450"/>
              <a:chExt cx="6225900" cy="879300"/>
            </a:xfrm>
          </p:grpSpPr>
          <p:sp>
            <p:nvSpPr>
              <p:cNvPr id="1500" name="Google Shape;1500;p44"/>
              <p:cNvSpPr/>
              <p:nvPr/>
            </p:nvSpPr>
            <p:spPr>
              <a:xfrm>
                <a:off x="1611421" y="4429250"/>
                <a:ext cx="297300" cy="193500"/>
              </a:xfrm>
              <a:prstGeom prst="roundRect">
                <a:avLst>
                  <a:gd fmla="val 16667" name="adj"/>
                </a:avLst>
              </a:pr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01" name="Google Shape;1501;p44"/>
              <p:cNvSpPr/>
              <p:nvPr/>
            </p:nvSpPr>
            <p:spPr>
              <a:xfrm>
                <a:off x="1992421" y="4429250"/>
                <a:ext cx="297300" cy="193500"/>
              </a:xfrm>
              <a:prstGeom prst="roundRect">
                <a:avLst>
                  <a:gd fmla="val 16667" name="adj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02" name="Google Shape;1502;p44"/>
              <p:cNvSpPr/>
              <p:nvPr/>
            </p:nvSpPr>
            <p:spPr>
              <a:xfrm>
                <a:off x="2373421" y="4429250"/>
                <a:ext cx="297300" cy="193500"/>
              </a:xfrm>
              <a:prstGeom prst="roundRect">
                <a:avLst>
                  <a:gd fmla="val 16667" name="adj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03" name="Google Shape;1503;p44"/>
              <p:cNvSpPr/>
              <p:nvPr/>
            </p:nvSpPr>
            <p:spPr>
              <a:xfrm>
                <a:off x="2754421" y="4429250"/>
                <a:ext cx="297300" cy="193500"/>
              </a:xfrm>
              <a:prstGeom prst="roundRect">
                <a:avLst>
                  <a:gd fmla="val 16667" name="adj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04" name="Google Shape;1504;p44"/>
              <p:cNvSpPr/>
              <p:nvPr/>
            </p:nvSpPr>
            <p:spPr>
              <a:xfrm>
                <a:off x="3135421" y="4429250"/>
                <a:ext cx="297300" cy="193500"/>
              </a:xfrm>
              <a:prstGeom prst="roundRect">
                <a:avLst>
                  <a:gd fmla="val 16667" name="adj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05" name="Google Shape;1505;p44"/>
              <p:cNvSpPr/>
              <p:nvPr/>
            </p:nvSpPr>
            <p:spPr>
              <a:xfrm>
                <a:off x="3516421" y="4429250"/>
                <a:ext cx="297300" cy="193500"/>
              </a:xfrm>
              <a:prstGeom prst="roundRect">
                <a:avLst>
                  <a:gd fmla="val 16667" name="adj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06" name="Google Shape;1506;p44"/>
              <p:cNvSpPr/>
              <p:nvPr/>
            </p:nvSpPr>
            <p:spPr>
              <a:xfrm>
                <a:off x="3897421" y="4429250"/>
                <a:ext cx="297300" cy="193500"/>
              </a:xfrm>
              <a:prstGeom prst="roundRect">
                <a:avLst>
                  <a:gd fmla="val 16667" name="adj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07" name="Google Shape;1507;p44"/>
              <p:cNvSpPr/>
              <p:nvPr/>
            </p:nvSpPr>
            <p:spPr>
              <a:xfrm>
                <a:off x="4278421" y="4429250"/>
                <a:ext cx="297300" cy="193500"/>
              </a:xfrm>
              <a:prstGeom prst="roundRect">
                <a:avLst>
                  <a:gd fmla="val 16667" name="adj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08" name="Google Shape;1508;p44"/>
              <p:cNvSpPr/>
              <p:nvPr/>
            </p:nvSpPr>
            <p:spPr>
              <a:xfrm>
                <a:off x="4659421" y="4429250"/>
                <a:ext cx="297300" cy="193500"/>
              </a:xfrm>
              <a:prstGeom prst="roundRect">
                <a:avLst>
                  <a:gd fmla="val 16667" name="adj"/>
                </a:avLst>
              </a:pr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09" name="Google Shape;1509;p44"/>
              <p:cNvSpPr/>
              <p:nvPr/>
            </p:nvSpPr>
            <p:spPr>
              <a:xfrm>
                <a:off x="5040421" y="4429250"/>
                <a:ext cx="297300" cy="193500"/>
              </a:xfrm>
              <a:prstGeom prst="roundRect">
                <a:avLst>
                  <a:gd fmla="val 16667" name="adj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10" name="Google Shape;1510;p44"/>
              <p:cNvSpPr/>
              <p:nvPr/>
            </p:nvSpPr>
            <p:spPr>
              <a:xfrm>
                <a:off x="5421421" y="4429250"/>
                <a:ext cx="297300" cy="193500"/>
              </a:xfrm>
              <a:prstGeom prst="roundRect">
                <a:avLst>
                  <a:gd fmla="val 16667" name="adj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11" name="Google Shape;1511;p44"/>
              <p:cNvSpPr/>
              <p:nvPr/>
            </p:nvSpPr>
            <p:spPr>
              <a:xfrm>
                <a:off x="5802421" y="4429250"/>
                <a:ext cx="297300" cy="193500"/>
              </a:xfrm>
              <a:prstGeom prst="roundRect">
                <a:avLst>
                  <a:gd fmla="val 16667" name="adj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12" name="Google Shape;1512;p44"/>
              <p:cNvSpPr/>
              <p:nvPr/>
            </p:nvSpPr>
            <p:spPr>
              <a:xfrm>
                <a:off x="6183421" y="4429250"/>
                <a:ext cx="297300" cy="193500"/>
              </a:xfrm>
              <a:prstGeom prst="roundRect">
                <a:avLst>
                  <a:gd fmla="val 16667" name="adj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13" name="Google Shape;1513;p44"/>
              <p:cNvSpPr/>
              <p:nvPr/>
            </p:nvSpPr>
            <p:spPr>
              <a:xfrm>
                <a:off x="6564421" y="4429250"/>
                <a:ext cx="297300" cy="193500"/>
              </a:xfrm>
              <a:prstGeom prst="roundRect">
                <a:avLst>
                  <a:gd fmla="val 16667" name="adj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14" name="Google Shape;1514;p44"/>
              <p:cNvSpPr/>
              <p:nvPr/>
            </p:nvSpPr>
            <p:spPr>
              <a:xfrm>
                <a:off x="6945421" y="4429250"/>
                <a:ext cx="297300" cy="193500"/>
              </a:xfrm>
              <a:prstGeom prst="roundRect">
                <a:avLst>
                  <a:gd fmla="val 16667" name="adj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15" name="Google Shape;1515;p44"/>
              <p:cNvSpPr/>
              <p:nvPr/>
            </p:nvSpPr>
            <p:spPr>
              <a:xfrm>
                <a:off x="7326421" y="4429250"/>
                <a:ext cx="297300" cy="193500"/>
              </a:xfrm>
              <a:prstGeom prst="roundRect">
                <a:avLst>
                  <a:gd fmla="val 16667" name="adj"/>
                </a:avLst>
              </a:pr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16" name="Google Shape;1516;p44"/>
              <p:cNvSpPr/>
              <p:nvPr/>
            </p:nvSpPr>
            <p:spPr>
              <a:xfrm>
                <a:off x="1504646" y="4429250"/>
                <a:ext cx="510900" cy="1935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latin typeface="Nunito"/>
                    <a:ea typeface="Nunito"/>
                    <a:cs typeface="Nunito"/>
                    <a:sym typeface="Nunito"/>
                  </a:rPr>
                  <a:t>[CLS]</a:t>
                </a:r>
                <a:endParaRPr sz="8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17" name="Google Shape;1517;p44"/>
              <p:cNvSpPr/>
              <p:nvPr/>
            </p:nvSpPr>
            <p:spPr>
              <a:xfrm>
                <a:off x="1885646" y="4429250"/>
                <a:ext cx="510900" cy="1935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latin typeface="Nunito"/>
                    <a:ea typeface="Nunito"/>
                    <a:cs typeface="Nunito"/>
                    <a:sym typeface="Nunito"/>
                  </a:rPr>
                  <a:t>The</a:t>
                </a:r>
                <a:endParaRPr sz="8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18" name="Google Shape;1518;p44"/>
              <p:cNvSpPr/>
              <p:nvPr/>
            </p:nvSpPr>
            <p:spPr>
              <a:xfrm>
                <a:off x="2266646" y="4429250"/>
                <a:ext cx="510900" cy="1935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latin typeface="Nunito"/>
                    <a:ea typeface="Nunito"/>
                    <a:cs typeface="Nunito"/>
                    <a:sym typeface="Nunito"/>
                  </a:rPr>
                  <a:t>dog</a:t>
                </a:r>
                <a:endParaRPr sz="8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19" name="Google Shape;1519;p44"/>
              <p:cNvSpPr/>
              <p:nvPr/>
            </p:nvSpPr>
            <p:spPr>
              <a:xfrm>
                <a:off x="2647646" y="4429250"/>
                <a:ext cx="510900" cy="1935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latin typeface="Nunito"/>
                    <a:ea typeface="Nunito"/>
                    <a:cs typeface="Nunito"/>
                    <a:sym typeface="Nunito"/>
                  </a:rPr>
                  <a:t>[MASK]</a:t>
                </a:r>
                <a:endParaRPr sz="7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20" name="Google Shape;1520;p44"/>
              <p:cNvSpPr/>
              <p:nvPr/>
            </p:nvSpPr>
            <p:spPr>
              <a:xfrm>
                <a:off x="3028646" y="4429250"/>
                <a:ext cx="510900" cy="1935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latin typeface="Nunito"/>
                    <a:ea typeface="Nunito"/>
                    <a:cs typeface="Nunito"/>
                    <a:sym typeface="Nunito"/>
                  </a:rPr>
                  <a:t>to</a:t>
                </a:r>
                <a:endParaRPr sz="8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21" name="Google Shape;1521;p44"/>
              <p:cNvSpPr/>
              <p:nvPr/>
            </p:nvSpPr>
            <p:spPr>
              <a:xfrm>
                <a:off x="3409646" y="4429250"/>
                <a:ext cx="510900" cy="1935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latin typeface="Nunito"/>
                    <a:ea typeface="Nunito"/>
                    <a:cs typeface="Nunito"/>
                    <a:sym typeface="Nunito"/>
                  </a:rPr>
                  <a:t>school</a:t>
                </a:r>
                <a:endParaRPr sz="8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22" name="Google Shape;1522;p44"/>
              <p:cNvSpPr/>
              <p:nvPr/>
            </p:nvSpPr>
            <p:spPr>
              <a:xfrm>
                <a:off x="3790646" y="4429250"/>
                <a:ext cx="510900" cy="1935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latin typeface="Nunito"/>
                    <a:ea typeface="Nunito"/>
                    <a:cs typeface="Nunito"/>
                    <a:sym typeface="Nunito"/>
                  </a:rPr>
                  <a:t>today</a:t>
                </a:r>
                <a:endParaRPr sz="8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23" name="Google Shape;1523;p44"/>
              <p:cNvSpPr/>
              <p:nvPr/>
            </p:nvSpPr>
            <p:spPr>
              <a:xfrm>
                <a:off x="4171646" y="4429250"/>
                <a:ext cx="510900" cy="1935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latin typeface="Nunito"/>
                    <a:ea typeface="Nunito"/>
                    <a:cs typeface="Nunito"/>
                    <a:sym typeface="Nunito"/>
                  </a:rPr>
                  <a:t>.</a:t>
                </a:r>
                <a:endParaRPr sz="8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24" name="Google Shape;1524;p44"/>
              <p:cNvSpPr/>
              <p:nvPr/>
            </p:nvSpPr>
            <p:spPr>
              <a:xfrm>
                <a:off x="4552646" y="4429250"/>
                <a:ext cx="510900" cy="1935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latin typeface="Nunito"/>
                    <a:ea typeface="Nunito"/>
                    <a:cs typeface="Nunito"/>
                    <a:sym typeface="Nunito"/>
                  </a:rPr>
                  <a:t>[SEP]</a:t>
                </a:r>
                <a:endParaRPr sz="8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25" name="Google Shape;1525;p44"/>
              <p:cNvSpPr/>
              <p:nvPr/>
            </p:nvSpPr>
            <p:spPr>
              <a:xfrm>
                <a:off x="4933646" y="4429250"/>
                <a:ext cx="510900" cy="1935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latin typeface="Nunito"/>
                    <a:ea typeface="Nunito"/>
                    <a:cs typeface="Nunito"/>
                    <a:sym typeface="Nunito"/>
                  </a:rPr>
                  <a:t>He</a:t>
                </a:r>
                <a:endParaRPr sz="8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26" name="Google Shape;1526;p44"/>
              <p:cNvSpPr/>
              <p:nvPr/>
            </p:nvSpPr>
            <p:spPr>
              <a:xfrm>
                <a:off x="5314646" y="4429250"/>
                <a:ext cx="510900" cy="1935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latin typeface="Nunito"/>
                    <a:ea typeface="Nunito"/>
                    <a:cs typeface="Nunito"/>
                    <a:sym typeface="Nunito"/>
                  </a:rPr>
                  <a:t>learnt</a:t>
                </a:r>
                <a:endParaRPr sz="8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27" name="Google Shape;1527;p44"/>
              <p:cNvSpPr/>
              <p:nvPr/>
            </p:nvSpPr>
            <p:spPr>
              <a:xfrm>
                <a:off x="5695646" y="4429250"/>
                <a:ext cx="510900" cy="1935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latin typeface="Nunito"/>
                    <a:ea typeface="Nunito"/>
                    <a:cs typeface="Nunito"/>
                    <a:sym typeface="Nunito"/>
                  </a:rPr>
                  <a:t>[MASK]</a:t>
                </a:r>
                <a:endParaRPr sz="7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28" name="Google Shape;1528;p44"/>
              <p:cNvSpPr/>
              <p:nvPr/>
            </p:nvSpPr>
            <p:spPr>
              <a:xfrm>
                <a:off x="6076646" y="4429250"/>
                <a:ext cx="510900" cy="1935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latin typeface="Nunito"/>
                    <a:ea typeface="Nunito"/>
                    <a:cs typeface="Nunito"/>
                    <a:sym typeface="Nunito"/>
                  </a:rPr>
                  <a:t>to</a:t>
                </a:r>
                <a:endParaRPr sz="8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29" name="Google Shape;1529;p44"/>
              <p:cNvSpPr/>
              <p:nvPr/>
            </p:nvSpPr>
            <p:spPr>
              <a:xfrm>
                <a:off x="6457646" y="4429250"/>
                <a:ext cx="510900" cy="1935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latin typeface="Nunito"/>
                    <a:ea typeface="Nunito"/>
                    <a:cs typeface="Nunito"/>
                    <a:sym typeface="Nunito"/>
                  </a:rPr>
                  <a:t>[MASK]</a:t>
                </a:r>
                <a:endParaRPr sz="7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30" name="Google Shape;1530;p44"/>
              <p:cNvSpPr/>
              <p:nvPr/>
            </p:nvSpPr>
            <p:spPr>
              <a:xfrm>
                <a:off x="6838646" y="4429250"/>
                <a:ext cx="510900" cy="1935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latin typeface="Nunito"/>
                    <a:ea typeface="Nunito"/>
                    <a:cs typeface="Nunito"/>
                    <a:sym typeface="Nunito"/>
                  </a:rPr>
                  <a:t>TL</a:t>
                </a:r>
                <a:endParaRPr sz="8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31" name="Google Shape;1531;p44"/>
              <p:cNvSpPr/>
              <p:nvPr/>
            </p:nvSpPr>
            <p:spPr>
              <a:xfrm>
                <a:off x="7219646" y="4429250"/>
                <a:ext cx="510900" cy="1935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latin typeface="Nunito"/>
                    <a:ea typeface="Nunito"/>
                    <a:cs typeface="Nunito"/>
                    <a:sym typeface="Nunito"/>
                  </a:rPr>
                  <a:t>[SEP]</a:t>
                </a:r>
                <a:endParaRPr sz="8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32" name="Google Shape;1532;p44"/>
              <p:cNvSpPr/>
              <p:nvPr/>
            </p:nvSpPr>
            <p:spPr>
              <a:xfrm>
                <a:off x="1611421" y="4088023"/>
                <a:ext cx="297300" cy="193500"/>
              </a:xfrm>
              <a:prstGeom prst="roundRect">
                <a:avLst>
                  <a:gd fmla="val 16667" name="adj"/>
                </a:avLst>
              </a:prstGeom>
              <a:solidFill>
                <a:srgbClr val="FCE5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>
                    <a:latin typeface="Nunito"/>
                    <a:ea typeface="Nunito"/>
                    <a:cs typeface="Nunito"/>
                    <a:sym typeface="Nunito"/>
                  </a:rPr>
                  <a:t>E</a:t>
                </a:r>
                <a:r>
                  <a:rPr baseline="-25000" lang="en" sz="500">
                    <a:latin typeface="Nunito"/>
                    <a:ea typeface="Nunito"/>
                    <a:cs typeface="Nunito"/>
                    <a:sym typeface="Nunito"/>
                  </a:rPr>
                  <a:t>0</a:t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33" name="Google Shape;1533;p44"/>
              <p:cNvSpPr/>
              <p:nvPr/>
            </p:nvSpPr>
            <p:spPr>
              <a:xfrm>
                <a:off x="1992421" y="4088023"/>
                <a:ext cx="297300" cy="193500"/>
              </a:xfrm>
              <a:prstGeom prst="roundRect">
                <a:avLst>
                  <a:gd fmla="val 16667" name="adj"/>
                </a:avLst>
              </a:prstGeom>
              <a:solidFill>
                <a:srgbClr val="FCE5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>
                    <a:latin typeface="Nunito"/>
                    <a:ea typeface="Nunito"/>
                    <a:cs typeface="Nunito"/>
                    <a:sym typeface="Nunito"/>
                  </a:rPr>
                  <a:t>E</a:t>
                </a:r>
                <a:r>
                  <a:rPr baseline="-25000" lang="en" sz="500">
                    <a:latin typeface="Nunito"/>
                    <a:ea typeface="Nunito"/>
                    <a:cs typeface="Nunito"/>
                    <a:sym typeface="Nunito"/>
                  </a:rPr>
                  <a:t>1</a:t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34" name="Google Shape;1534;p44"/>
              <p:cNvSpPr/>
              <p:nvPr/>
            </p:nvSpPr>
            <p:spPr>
              <a:xfrm>
                <a:off x="2373421" y="4088023"/>
                <a:ext cx="297300" cy="193500"/>
              </a:xfrm>
              <a:prstGeom prst="roundRect">
                <a:avLst>
                  <a:gd fmla="val 16667" name="adj"/>
                </a:avLst>
              </a:prstGeom>
              <a:solidFill>
                <a:srgbClr val="FCE5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>
                    <a:latin typeface="Nunito"/>
                    <a:ea typeface="Nunito"/>
                    <a:cs typeface="Nunito"/>
                    <a:sym typeface="Nunito"/>
                  </a:rPr>
                  <a:t>E</a:t>
                </a:r>
                <a:r>
                  <a:rPr baseline="-25000" lang="en" sz="500">
                    <a:latin typeface="Nunito"/>
                    <a:ea typeface="Nunito"/>
                    <a:cs typeface="Nunito"/>
                    <a:sym typeface="Nunito"/>
                  </a:rPr>
                  <a:t>2</a:t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35" name="Google Shape;1535;p44"/>
              <p:cNvSpPr/>
              <p:nvPr/>
            </p:nvSpPr>
            <p:spPr>
              <a:xfrm>
                <a:off x="2754421" y="4088023"/>
                <a:ext cx="297300" cy="193500"/>
              </a:xfrm>
              <a:prstGeom prst="roundRect">
                <a:avLst>
                  <a:gd fmla="val 16667" name="adj"/>
                </a:avLst>
              </a:prstGeom>
              <a:solidFill>
                <a:srgbClr val="FCE5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>
                    <a:latin typeface="Nunito"/>
                    <a:ea typeface="Nunito"/>
                    <a:cs typeface="Nunito"/>
                    <a:sym typeface="Nunito"/>
                  </a:rPr>
                  <a:t>E</a:t>
                </a:r>
                <a:r>
                  <a:rPr baseline="-25000" lang="en" sz="500">
                    <a:latin typeface="Nunito"/>
                    <a:ea typeface="Nunito"/>
                    <a:cs typeface="Nunito"/>
                    <a:sym typeface="Nunito"/>
                  </a:rPr>
                  <a:t>3</a:t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36" name="Google Shape;1536;p44"/>
              <p:cNvSpPr/>
              <p:nvPr/>
            </p:nvSpPr>
            <p:spPr>
              <a:xfrm>
                <a:off x="3135421" y="4088023"/>
                <a:ext cx="297300" cy="193500"/>
              </a:xfrm>
              <a:prstGeom prst="roundRect">
                <a:avLst>
                  <a:gd fmla="val 16667" name="adj"/>
                </a:avLst>
              </a:prstGeom>
              <a:solidFill>
                <a:srgbClr val="FCE5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>
                    <a:latin typeface="Nunito"/>
                    <a:ea typeface="Nunito"/>
                    <a:cs typeface="Nunito"/>
                    <a:sym typeface="Nunito"/>
                  </a:rPr>
                  <a:t>E</a:t>
                </a:r>
                <a:r>
                  <a:rPr baseline="-25000" lang="en" sz="500">
                    <a:latin typeface="Nunito"/>
                    <a:ea typeface="Nunito"/>
                    <a:cs typeface="Nunito"/>
                    <a:sym typeface="Nunito"/>
                  </a:rPr>
                  <a:t>4</a:t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37" name="Google Shape;1537;p44"/>
              <p:cNvSpPr/>
              <p:nvPr/>
            </p:nvSpPr>
            <p:spPr>
              <a:xfrm>
                <a:off x="3516421" y="4088023"/>
                <a:ext cx="297300" cy="193500"/>
              </a:xfrm>
              <a:prstGeom prst="roundRect">
                <a:avLst>
                  <a:gd fmla="val 16667" name="adj"/>
                </a:avLst>
              </a:prstGeom>
              <a:solidFill>
                <a:srgbClr val="FCE5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>
                    <a:latin typeface="Nunito"/>
                    <a:ea typeface="Nunito"/>
                    <a:cs typeface="Nunito"/>
                    <a:sym typeface="Nunito"/>
                  </a:rPr>
                  <a:t>E</a:t>
                </a:r>
                <a:r>
                  <a:rPr baseline="-25000" lang="en" sz="500">
                    <a:latin typeface="Nunito"/>
                    <a:ea typeface="Nunito"/>
                    <a:cs typeface="Nunito"/>
                    <a:sym typeface="Nunito"/>
                  </a:rPr>
                  <a:t>5</a:t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38" name="Google Shape;1538;p44"/>
              <p:cNvSpPr/>
              <p:nvPr/>
            </p:nvSpPr>
            <p:spPr>
              <a:xfrm>
                <a:off x="3897421" y="4088023"/>
                <a:ext cx="297300" cy="193500"/>
              </a:xfrm>
              <a:prstGeom prst="roundRect">
                <a:avLst>
                  <a:gd fmla="val 16667" name="adj"/>
                </a:avLst>
              </a:prstGeom>
              <a:solidFill>
                <a:srgbClr val="FCE5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>
                    <a:latin typeface="Nunito"/>
                    <a:ea typeface="Nunito"/>
                    <a:cs typeface="Nunito"/>
                    <a:sym typeface="Nunito"/>
                  </a:rPr>
                  <a:t>E</a:t>
                </a:r>
                <a:r>
                  <a:rPr baseline="-25000" lang="en" sz="500">
                    <a:latin typeface="Nunito"/>
                    <a:ea typeface="Nunito"/>
                    <a:cs typeface="Nunito"/>
                    <a:sym typeface="Nunito"/>
                  </a:rPr>
                  <a:t>6</a:t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39" name="Google Shape;1539;p44"/>
              <p:cNvSpPr/>
              <p:nvPr/>
            </p:nvSpPr>
            <p:spPr>
              <a:xfrm>
                <a:off x="4278421" y="4088023"/>
                <a:ext cx="297300" cy="193500"/>
              </a:xfrm>
              <a:prstGeom prst="roundRect">
                <a:avLst>
                  <a:gd fmla="val 16667" name="adj"/>
                </a:avLst>
              </a:prstGeom>
              <a:solidFill>
                <a:srgbClr val="FCE5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>
                    <a:latin typeface="Nunito"/>
                    <a:ea typeface="Nunito"/>
                    <a:cs typeface="Nunito"/>
                    <a:sym typeface="Nunito"/>
                  </a:rPr>
                  <a:t>E</a:t>
                </a:r>
                <a:r>
                  <a:rPr baseline="-25000" lang="en" sz="500">
                    <a:latin typeface="Nunito"/>
                    <a:ea typeface="Nunito"/>
                    <a:cs typeface="Nunito"/>
                    <a:sym typeface="Nunito"/>
                  </a:rPr>
                  <a:t>7</a:t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40" name="Google Shape;1540;p44"/>
              <p:cNvSpPr/>
              <p:nvPr/>
            </p:nvSpPr>
            <p:spPr>
              <a:xfrm>
                <a:off x="4659421" y="4088023"/>
                <a:ext cx="297300" cy="193500"/>
              </a:xfrm>
              <a:prstGeom prst="roundRect">
                <a:avLst>
                  <a:gd fmla="val 16667" name="adj"/>
                </a:avLst>
              </a:prstGeom>
              <a:solidFill>
                <a:srgbClr val="FCE5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>
                    <a:latin typeface="Nunito"/>
                    <a:ea typeface="Nunito"/>
                    <a:cs typeface="Nunito"/>
                    <a:sym typeface="Nunito"/>
                  </a:rPr>
                  <a:t>E</a:t>
                </a:r>
                <a:r>
                  <a:rPr baseline="-25000" lang="en" sz="500">
                    <a:latin typeface="Nunito"/>
                    <a:ea typeface="Nunito"/>
                    <a:cs typeface="Nunito"/>
                    <a:sym typeface="Nunito"/>
                  </a:rPr>
                  <a:t>8</a:t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41" name="Google Shape;1541;p44"/>
              <p:cNvSpPr/>
              <p:nvPr/>
            </p:nvSpPr>
            <p:spPr>
              <a:xfrm>
                <a:off x="5040421" y="4088023"/>
                <a:ext cx="297300" cy="193500"/>
              </a:xfrm>
              <a:prstGeom prst="roundRect">
                <a:avLst>
                  <a:gd fmla="val 16667" name="adj"/>
                </a:avLst>
              </a:prstGeom>
              <a:solidFill>
                <a:srgbClr val="FCE5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>
                    <a:latin typeface="Nunito"/>
                    <a:ea typeface="Nunito"/>
                    <a:cs typeface="Nunito"/>
                    <a:sym typeface="Nunito"/>
                  </a:rPr>
                  <a:t>E</a:t>
                </a:r>
                <a:r>
                  <a:rPr baseline="-25000" lang="en" sz="500">
                    <a:latin typeface="Nunito"/>
                    <a:ea typeface="Nunito"/>
                    <a:cs typeface="Nunito"/>
                    <a:sym typeface="Nunito"/>
                  </a:rPr>
                  <a:t>9</a:t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42" name="Google Shape;1542;p44"/>
              <p:cNvSpPr/>
              <p:nvPr/>
            </p:nvSpPr>
            <p:spPr>
              <a:xfrm>
                <a:off x="5421421" y="4088023"/>
                <a:ext cx="297300" cy="193500"/>
              </a:xfrm>
              <a:prstGeom prst="roundRect">
                <a:avLst>
                  <a:gd fmla="val 16667" name="adj"/>
                </a:avLst>
              </a:prstGeom>
              <a:solidFill>
                <a:srgbClr val="FCE5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>
                    <a:latin typeface="Nunito"/>
                    <a:ea typeface="Nunito"/>
                    <a:cs typeface="Nunito"/>
                    <a:sym typeface="Nunito"/>
                  </a:rPr>
                  <a:t>E</a:t>
                </a:r>
                <a:r>
                  <a:rPr baseline="-25000" lang="en" sz="500">
                    <a:latin typeface="Nunito"/>
                    <a:ea typeface="Nunito"/>
                    <a:cs typeface="Nunito"/>
                    <a:sym typeface="Nunito"/>
                  </a:rPr>
                  <a:t>10</a:t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43" name="Google Shape;1543;p44"/>
              <p:cNvSpPr/>
              <p:nvPr/>
            </p:nvSpPr>
            <p:spPr>
              <a:xfrm>
                <a:off x="5802421" y="4088023"/>
                <a:ext cx="297300" cy="193500"/>
              </a:xfrm>
              <a:prstGeom prst="roundRect">
                <a:avLst>
                  <a:gd fmla="val 16667" name="adj"/>
                </a:avLst>
              </a:prstGeom>
              <a:solidFill>
                <a:srgbClr val="FCE5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>
                    <a:latin typeface="Nunito"/>
                    <a:ea typeface="Nunito"/>
                    <a:cs typeface="Nunito"/>
                    <a:sym typeface="Nunito"/>
                  </a:rPr>
                  <a:t>E</a:t>
                </a:r>
                <a:r>
                  <a:rPr baseline="-25000" lang="en" sz="500">
                    <a:latin typeface="Nunito"/>
                    <a:ea typeface="Nunito"/>
                    <a:cs typeface="Nunito"/>
                    <a:sym typeface="Nunito"/>
                  </a:rPr>
                  <a:t>11</a:t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44" name="Google Shape;1544;p44"/>
              <p:cNvSpPr/>
              <p:nvPr/>
            </p:nvSpPr>
            <p:spPr>
              <a:xfrm>
                <a:off x="6183421" y="4088023"/>
                <a:ext cx="297300" cy="193500"/>
              </a:xfrm>
              <a:prstGeom prst="roundRect">
                <a:avLst>
                  <a:gd fmla="val 16667" name="adj"/>
                </a:avLst>
              </a:prstGeom>
              <a:solidFill>
                <a:srgbClr val="FCE5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>
                    <a:latin typeface="Nunito"/>
                    <a:ea typeface="Nunito"/>
                    <a:cs typeface="Nunito"/>
                    <a:sym typeface="Nunito"/>
                  </a:rPr>
                  <a:t>E</a:t>
                </a:r>
                <a:r>
                  <a:rPr baseline="-25000" lang="en" sz="500">
                    <a:latin typeface="Nunito"/>
                    <a:ea typeface="Nunito"/>
                    <a:cs typeface="Nunito"/>
                    <a:sym typeface="Nunito"/>
                  </a:rPr>
                  <a:t>12</a:t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45" name="Google Shape;1545;p44"/>
              <p:cNvSpPr/>
              <p:nvPr/>
            </p:nvSpPr>
            <p:spPr>
              <a:xfrm>
                <a:off x="6564421" y="4088023"/>
                <a:ext cx="297300" cy="193500"/>
              </a:xfrm>
              <a:prstGeom prst="roundRect">
                <a:avLst>
                  <a:gd fmla="val 16667" name="adj"/>
                </a:avLst>
              </a:prstGeom>
              <a:solidFill>
                <a:srgbClr val="FCE5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>
                    <a:latin typeface="Nunito"/>
                    <a:ea typeface="Nunito"/>
                    <a:cs typeface="Nunito"/>
                    <a:sym typeface="Nunito"/>
                  </a:rPr>
                  <a:t>E</a:t>
                </a:r>
                <a:r>
                  <a:rPr baseline="-25000" lang="en" sz="500">
                    <a:latin typeface="Nunito"/>
                    <a:ea typeface="Nunito"/>
                    <a:cs typeface="Nunito"/>
                    <a:sym typeface="Nunito"/>
                  </a:rPr>
                  <a:t>13</a:t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46" name="Google Shape;1546;p44"/>
              <p:cNvSpPr/>
              <p:nvPr/>
            </p:nvSpPr>
            <p:spPr>
              <a:xfrm>
                <a:off x="6945421" y="4088023"/>
                <a:ext cx="297300" cy="193500"/>
              </a:xfrm>
              <a:prstGeom prst="roundRect">
                <a:avLst>
                  <a:gd fmla="val 16667" name="adj"/>
                </a:avLst>
              </a:prstGeom>
              <a:solidFill>
                <a:srgbClr val="FCE5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>
                    <a:latin typeface="Nunito"/>
                    <a:ea typeface="Nunito"/>
                    <a:cs typeface="Nunito"/>
                    <a:sym typeface="Nunito"/>
                  </a:rPr>
                  <a:t>E</a:t>
                </a:r>
                <a:r>
                  <a:rPr baseline="-25000" lang="en" sz="500">
                    <a:latin typeface="Nunito"/>
                    <a:ea typeface="Nunito"/>
                    <a:cs typeface="Nunito"/>
                    <a:sym typeface="Nunito"/>
                  </a:rPr>
                  <a:t>14</a:t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47" name="Google Shape;1547;p44"/>
              <p:cNvSpPr/>
              <p:nvPr/>
            </p:nvSpPr>
            <p:spPr>
              <a:xfrm>
                <a:off x="7326421" y="4088023"/>
                <a:ext cx="297300" cy="193500"/>
              </a:xfrm>
              <a:prstGeom prst="roundRect">
                <a:avLst>
                  <a:gd fmla="val 16667" name="adj"/>
                </a:avLst>
              </a:prstGeom>
              <a:solidFill>
                <a:srgbClr val="FCE5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>
                    <a:latin typeface="Nunito"/>
                    <a:ea typeface="Nunito"/>
                    <a:cs typeface="Nunito"/>
                    <a:sym typeface="Nunito"/>
                  </a:rPr>
                  <a:t>E</a:t>
                </a:r>
                <a:r>
                  <a:rPr baseline="-25000" lang="en" sz="500">
                    <a:latin typeface="Nunito"/>
                    <a:ea typeface="Nunito"/>
                    <a:cs typeface="Nunito"/>
                    <a:sym typeface="Nunito"/>
                  </a:rPr>
                  <a:t>15</a:t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48" name="Google Shape;1548;p44"/>
              <p:cNvSpPr/>
              <p:nvPr/>
            </p:nvSpPr>
            <p:spPr>
              <a:xfrm>
                <a:off x="1611421" y="3743450"/>
                <a:ext cx="297300" cy="193500"/>
              </a:xfrm>
              <a:prstGeom prst="roundRect">
                <a:avLst>
                  <a:gd fmla="val 16667" name="adj"/>
                </a:avLst>
              </a:prstGeom>
              <a:solidFill>
                <a:srgbClr val="86CE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>
                    <a:latin typeface="Nunito"/>
                    <a:ea typeface="Nunito"/>
                    <a:cs typeface="Nunito"/>
                    <a:sym typeface="Nunito"/>
                  </a:rPr>
                  <a:t>E</a:t>
                </a:r>
                <a:r>
                  <a:rPr baseline="-25000" lang="en" sz="500">
                    <a:latin typeface="Nunito"/>
                    <a:ea typeface="Nunito"/>
                    <a:cs typeface="Nunito"/>
                    <a:sym typeface="Nunito"/>
                  </a:rPr>
                  <a:t>A</a:t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49" name="Google Shape;1549;p44"/>
              <p:cNvSpPr/>
              <p:nvPr/>
            </p:nvSpPr>
            <p:spPr>
              <a:xfrm>
                <a:off x="1992421" y="3743450"/>
                <a:ext cx="297300" cy="193500"/>
              </a:xfrm>
              <a:prstGeom prst="roundRect">
                <a:avLst>
                  <a:gd fmla="val 16667" name="adj"/>
                </a:avLst>
              </a:prstGeom>
              <a:solidFill>
                <a:srgbClr val="86CE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>
                    <a:latin typeface="Nunito"/>
                    <a:ea typeface="Nunito"/>
                    <a:cs typeface="Nunito"/>
                    <a:sym typeface="Nunito"/>
                  </a:rPr>
                  <a:t>E</a:t>
                </a:r>
                <a:r>
                  <a:rPr baseline="-25000" lang="en" sz="500">
                    <a:latin typeface="Nunito"/>
                    <a:ea typeface="Nunito"/>
                    <a:cs typeface="Nunito"/>
                    <a:sym typeface="Nunito"/>
                  </a:rPr>
                  <a:t>A</a:t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50" name="Google Shape;1550;p44"/>
              <p:cNvSpPr/>
              <p:nvPr/>
            </p:nvSpPr>
            <p:spPr>
              <a:xfrm>
                <a:off x="2373421" y="3743450"/>
                <a:ext cx="297300" cy="193500"/>
              </a:xfrm>
              <a:prstGeom prst="roundRect">
                <a:avLst>
                  <a:gd fmla="val 16667" name="adj"/>
                </a:avLst>
              </a:prstGeom>
              <a:solidFill>
                <a:srgbClr val="86CE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>
                    <a:latin typeface="Nunito"/>
                    <a:ea typeface="Nunito"/>
                    <a:cs typeface="Nunito"/>
                    <a:sym typeface="Nunito"/>
                  </a:rPr>
                  <a:t>E</a:t>
                </a:r>
                <a:r>
                  <a:rPr baseline="-25000" lang="en" sz="500">
                    <a:latin typeface="Nunito"/>
                    <a:ea typeface="Nunito"/>
                    <a:cs typeface="Nunito"/>
                    <a:sym typeface="Nunito"/>
                  </a:rPr>
                  <a:t>A</a:t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51" name="Google Shape;1551;p44"/>
              <p:cNvSpPr/>
              <p:nvPr/>
            </p:nvSpPr>
            <p:spPr>
              <a:xfrm>
                <a:off x="2754421" y="3743450"/>
                <a:ext cx="297300" cy="193500"/>
              </a:xfrm>
              <a:prstGeom prst="roundRect">
                <a:avLst>
                  <a:gd fmla="val 16667" name="adj"/>
                </a:avLst>
              </a:prstGeom>
              <a:solidFill>
                <a:srgbClr val="86CE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>
                    <a:latin typeface="Nunito"/>
                    <a:ea typeface="Nunito"/>
                    <a:cs typeface="Nunito"/>
                    <a:sym typeface="Nunito"/>
                  </a:rPr>
                  <a:t>E</a:t>
                </a:r>
                <a:r>
                  <a:rPr baseline="-25000" lang="en" sz="500">
                    <a:latin typeface="Nunito"/>
                    <a:ea typeface="Nunito"/>
                    <a:cs typeface="Nunito"/>
                    <a:sym typeface="Nunito"/>
                  </a:rPr>
                  <a:t>A</a:t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52" name="Google Shape;1552;p44"/>
              <p:cNvSpPr/>
              <p:nvPr/>
            </p:nvSpPr>
            <p:spPr>
              <a:xfrm>
                <a:off x="3135421" y="3743450"/>
                <a:ext cx="297300" cy="193500"/>
              </a:xfrm>
              <a:prstGeom prst="roundRect">
                <a:avLst>
                  <a:gd fmla="val 16667" name="adj"/>
                </a:avLst>
              </a:prstGeom>
              <a:solidFill>
                <a:srgbClr val="86CE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>
                    <a:latin typeface="Nunito"/>
                    <a:ea typeface="Nunito"/>
                    <a:cs typeface="Nunito"/>
                    <a:sym typeface="Nunito"/>
                  </a:rPr>
                  <a:t>E</a:t>
                </a:r>
                <a:r>
                  <a:rPr baseline="-25000" lang="en" sz="500">
                    <a:latin typeface="Nunito"/>
                    <a:ea typeface="Nunito"/>
                    <a:cs typeface="Nunito"/>
                    <a:sym typeface="Nunito"/>
                  </a:rPr>
                  <a:t>A</a:t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53" name="Google Shape;1553;p44"/>
              <p:cNvSpPr/>
              <p:nvPr/>
            </p:nvSpPr>
            <p:spPr>
              <a:xfrm>
                <a:off x="3516421" y="3743450"/>
                <a:ext cx="297300" cy="193500"/>
              </a:xfrm>
              <a:prstGeom prst="roundRect">
                <a:avLst>
                  <a:gd fmla="val 16667" name="adj"/>
                </a:avLst>
              </a:prstGeom>
              <a:solidFill>
                <a:srgbClr val="86CE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>
                    <a:latin typeface="Nunito"/>
                    <a:ea typeface="Nunito"/>
                    <a:cs typeface="Nunito"/>
                    <a:sym typeface="Nunito"/>
                  </a:rPr>
                  <a:t>E</a:t>
                </a:r>
                <a:r>
                  <a:rPr baseline="-25000" lang="en" sz="500">
                    <a:latin typeface="Nunito"/>
                    <a:ea typeface="Nunito"/>
                    <a:cs typeface="Nunito"/>
                    <a:sym typeface="Nunito"/>
                  </a:rPr>
                  <a:t>A</a:t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54" name="Google Shape;1554;p44"/>
              <p:cNvSpPr/>
              <p:nvPr/>
            </p:nvSpPr>
            <p:spPr>
              <a:xfrm>
                <a:off x="3897421" y="3743450"/>
                <a:ext cx="297300" cy="193500"/>
              </a:xfrm>
              <a:prstGeom prst="roundRect">
                <a:avLst>
                  <a:gd fmla="val 16667" name="adj"/>
                </a:avLst>
              </a:prstGeom>
              <a:solidFill>
                <a:srgbClr val="86CE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>
                    <a:latin typeface="Nunito"/>
                    <a:ea typeface="Nunito"/>
                    <a:cs typeface="Nunito"/>
                    <a:sym typeface="Nunito"/>
                  </a:rPr>
                  <a:t>E</a:t>
                </a:r>
                <a:r>
                  <a:rPr baseline="-25000" lang="en" sz="500">
                    <a:latin typeface="Nunito"/>
                    <a:ea typeface="Nunito"/>
                    <a:cs typeface="Nunito"/>
                    <a:sym typeface="Nunito"/>
                  </a:rPr>
                  <a:t>A</a:t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55" name="Google Shape;1555;p44"/>
              <p:cNvSpPr/>
              <p:nvPr/>
            </p:nvSpPr>
            <p:spPr>
              <a:xfrm>
                <a:off x="4278421" y="3743450"/>
                <a:ext cx="297300" cy="193500"/>
              </a:xfrm>
              <a:prstGeom prst="roundRect">
                <a:avLst>
                  <a:gd fmla="val 16667" name="adj"/>
                </a:avLst>
              </a:prstGeom>
              <a:solidFill>
                <a:srgbClr val="86CE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>
                    <a:latin typeface="Nunito"/>
                    <a:ea typeface="Nunito"/>
                    <a:cs typeface="Nunito"/>
                    <a:sym typeface="Nunito"/>
                  </a:rPr>
                  <a:t>E</a:t>
                </a:r>
                <a:r>
                  <a:rPr baseline="-25000" lang="en" sz="500">
                    <a:latin typeface="Nunito"/>
                    <a:ea typeface="Nunito"/>
                    <a:cs typeface="Nunito"/>
                    <a:sym typeface="Nunito"/>
                  </a:rPr>
                  <a:t>A</a:t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56" name="Google Shape;1556;p44"/>
              <p:cNvSpPr/>
              <p:nvPr/>
            </p:nvSpPr>
            <p:spPr>
              <a:xfrm>
                <a:off x="4659421" y="3743450"/>
                <a:ext cx="297300" cy="193500"/>
              </a:xfrm>
              <a:prstGeom prst="roundRect">
                <a:avLst>
                  <a:gd fmla="val 16667" name="adj"/>
                </a:avLst>
              </a:prstGeom>
              <a:solidFill>
                <a:srgbClr val="86CE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>
                    <a:latin typeface="Nunito"/>
                    <a:ea typeface="Nunito"/>
                    <a:cs typeface="Nunito"/>
                    <a:sym typeface="Nunito"/>
                  </a:rPr>
                  <a:t>E</a:t>
                </a:r>
                <a:r>
                  <a:rPr baseline="-25000" lang="en" sz="500">
                    <a:latin typeface="Nunito"/>
                    <a:ea typeface="Nunito"/>
                    <a:cs typeface="Nunito"/>
                    <a:sym typeface="Nunito"/>
                  </a:rPr>
                  <a:t>A</a:t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57" name="Google Shape;1557;p44"/>
              <p:cNvSpPr/>
              <p:nvPr/>
            </p:nvSpPr>
            <p:spPr>
              <a:xfrm>
                <a:off x="5040421" y="3743450"/>
                <a:ext cx="297300" cy="193500"/>
              </a:xfrm>
              <a:prstGeom prst="roundRect">
                <a:avLst>
                  <a:gd fmla="val 16667" name="adj"/>
                </a:avLst>
              </a:prstGeom>
              <a:solidFill>
                <a:srgbClr val="D9EA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>
                    <a:latin typeface="Nunito"/>
                    <a:ea typeface="Nunito"/>
                    <a:cs typeface="Nunito"/>
                    <a:sym typeface="Nunito"/>
                  </a:rPr>
                  <a:t>E</a:t>
                </a:r>
                <a:r>
                  <a:rPr baseline="-25000" lang="en" sz="500">
                    <a:latin typeface="Nunito"/>
                    <a:ea typeface="Nunito"/>
                    <a:cs typeface="Nunito"/>
                    <a:sym typeface="Nunito"/>
                  </a:rPr>
                  <a:t>B</a:t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58" name="Google Shape;1558;p44"/>
              <p:cNvSpPr/>
              <p:nvPr/>
            </p:nvSpPr>
            <p:spPr>
              <a:xfrm>
                <a:off x="5421421" y="3743450"/>
                <a:ext cx="297300" cy="193500"/>
              </a:xfrm>
              <a:prstGeom prst="roundRect">
                <a:avLst>
                  <a:gd fmla="val 16667" name="adj"/>
                </a:avLst>
              </a:prstGeom>
              <a:solidFill>
                <a:srgbClr val="D9EA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>
                    <a:latin typeface="Nunito"/>
                    <a:ea typeface="Nunito"/>
                    <a:cs typeface="Nunito"/>
                    <a:sym typeface="Nunito"/>
                  </a:rPr>
                  <a:t>E</a:t>
                </a:r>
                <a:r>
                  <a:rPr baseline="-25000" lang="en" sz="500">
                    <a:latin typeface="Nunito"/>
                    <a:ea typeface="Nunito"/>
                    <a:cs typeface="Nunito"/>
                    <a:sym typeface="Nunito"/>
                  </a:rPr>
                  <a:t>B</a:t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59" name="Google Shape;1559;p44"/>
              <p:cNvSpPr/>
              <p:nvPr/>
            </p:nvSpPr>
            <p:spPr>
              <a:xfrm>
                <a:off x="5802421" y="3743450"/>
                <a:ext cx="297300" cy="193500"/>
              </a:xfrm>
              <a:prstGeom prst="roundRect">
                <a:avLst>
                  <a:gd fmla="val 16667" name="adj"/>
                </a:avLst>
              </a:prstGeom>
              <a:solidFill>
                <a:srgbClr val="D9EA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>
                    <a:latin typeface="Nunito"/>
                    <a:ea typeface="Nunito"/>
                    <a:cs typeface="Nunito"/>
                    <a:sym typeface="Nunito"/>
                  </a:rPr>
                  <a:t>E</a:t>
                </a:r>
                <a:r>
                  <a:rPr baseline="-25000" lang="en" sz="500">
                    <a:latin typeface="Nunito"/>
                    <a:ea typeface="Nunito"/>
                    <a:cs typeface="Nunito"/>
                    <a:sym typeface="Nunito"/>
                  </a:rPr>
                  <a:t>B</a:t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60" name="Google Shape;1560;p44"/>
              <p:cNvSpPr/>
              <p:nvPr/>
            </p:nvSpPr>
            <p:spPr>
              <a:xfrm>
                <a:off x="6183421" y="3743450"/>
                <a:ext cx="297300" cy="193500"/>
              </a:xfrm>
              <a:prstGeom prst="roundRect">
                <a:avLst>
                  <a:gd fmla="val 16667" name="adj"/>
                </a:avLst>
              </a:prstGeom>
              <a:solidFill>
                <a:srgbClr val="D9EA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>
                    <a:latin typeface="Nunito"/>
                    <a:ea typeface="Nunito"/>
                    <a:cs typeface="Nunito"/>
                    <a:sym typeface="Nunito"/>
                  </a:rPr>
                  <a:t>E</a:t>
                </a:r>
                <a:r>
                  <a:rPr baseline="-25000" lang="en" sz="500">
                    <a:latin typeface="Nunito"/>
                    <a:ea typeface="Nunito"/>
                    <a:cs typeface="Nunito"/>
                    <a:sym typeface="Nunito"/>
                  </a:rPr>
                  <a:t>B</a:t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61" name="Google Shape;1561;p44"/>
              <p:cNvSpPr/>
              <p:nvPr/>
            </p:nvSpPr>
            <p:spPr>
              <a:xfrm>
                <a:off x="6564421" y="3743450"/>
                <a:ext cx="297300" cy="193500"/>
              </a:xfrm>
              <a:prstGeom prst="roundRect">
                <a:avLst>
                  <a:gd fmla="val 16667" name="adj"/>
                </a:avLst>
              </a:prstGeom>
              <a:solidFill>
                <a:srgbClr val="D9EA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>
                    <a:latin typeface="Nunito"/>
                    <a:ea typeface="Nunito"/>
                    <a:cs typeface="Nunito"/>
                    <a:sym typeface="Nunito"/>
                  </a:rPr>
                  <a:t>E</a:t>
                </a:r>
                <a:r>
                  <a:rPr baseline="-25000" lang="en" sz="500">
                    <a:latin typeface="Nunito"/>
                    <a:ea typeface="Nunito"/>
                    <a:cs typeface="Nunito"/>
                    <a:sym typeface="Nunito"/>
                  </a:rPr>
                  <a:t>B</a:t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62" name="Google Shape;1562;p44"/>
              <p:cNvSpPr/>
              <p:nvPr/>
            </p:nvSpPr>
            <p:spPr>
              <a:xfrm>
                <a:off x="6945421" y="3743450"/>
                <a:ext cx="297300" cy="193500"/>
              </a:xfrm>
              <a:prstGeom prst="roundRect">
                <a:avLst>
                  <a:gd fmla="val 16667" name="adj"/>
                </a:avLst>
              </a:prstGeom>
              <a:solidFill>
                <a:srgbClr val="D9EA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>
                    <a:latin typeface="Nunito"/>
                    <a:ea typeface="Nunito"/>
                    <a:cs typeface="Nunito"/>
                    <a:sym typeface="Nunito"/>
                  </a:rPr>
                  <a:t>E</a:t>
                </a:r>
                <a:r>
                  <a:rPr baseline="-25000" lang="en" sz="500">
                    <a:latin typeface="Nunito"/>
                    <a:ea typeface="Nunito"/>
                    <a:cs typeface="Nunito"/>
                    <a:sym typeface="Nunito"/>
                  </a:rPr>
                  <a:t>B</a:t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63" name="Google Shape;1563;p44"/>
              <p:cNvSpPr/>
              <p:nvPr/>
            </p:nvSpPr>
            <p:spPr>
              <a:xfrm>
                <a:off x="7326421" y="3743450"/>
                <a:ext cx="297300" cy="193500"/>
              </a:xfrm>
              <a:prstGeom prst="roundRect">
                <a:avLst>
                  <a:gd fmla="val 16667" name="adj"/>
                </a:avLst>
              </a:prstGeom>
              <a:solidFill>
                <a:srgbClr val="D9EA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>
                    <a:latin typeface="Nunito"/>
                    <a:ea typeface="Nunito"/>
                    <a:cs typeface="Nunito"/>
                    <a:sym typeface="Nunito"/>
                  </a:rPr>
                  <a:t>E</a:t>
                </a:r>
                <a:r>
                  <a:rPr baseline="-25000" lang="en" sz="500">
                    <a:latin typeface="Nunito"/>
                    <a:ea typeface="Nunito"/>
                    <a:cs typeface="Nunito"/>
                    <a:sym typeface="Nunito"/>
                  </a:rPr>
                  <a:t>B</a:t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64" name="Google Shape;1564;p44"/>
              <p:cNvSpPr/>
              <p:nvPr/>
            </p:nvSpPr>
            <p:spPr>
              <a:xfrm>
                <a:off x="1611421" y="3915315"/>
                <a:ext cx="297300" cy="1935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>
                    <a:latin typeface="Nunito"/>
                    <a:ea typeface="Nunito"/>
                    <a:cs typeface="Nunito"/>
                    <a:sym typeface="Nunito"/>
                  </a:rPr>
                  <a:t>+</a:t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65" name="Google Shape;1565;p44"/>
              <p:cNvSpPr/>
              <p:nvPr/>
            </p:nvSpPr>
            <p:spPr>
              <a:xfrm>
                <a:off x="1611421" y="4256542"/>
                <a:ext cx="297300" cy="1935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>
                    <a:latin typeface="Nunito"/>
                    <a:ea typeface="Nunito"/>
                    <a:cs typeface="Nunito"/>
                    <a:sym typeface="Nunito"/>
                  </a:rPr>
                  <a:t>+</a:t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66" name="Google Shape;1566;p44"/>
              <p:cNvSpPr/>
              <p:nvPr/>
            </p:nvSpPr>
            <p:spPr>
              <a:xfrm>
                <a:off x="1992421" y="3915315"/>
                <a:ext cx="297300" cy="1935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>
                    <a:latin typeface="Nunito"/>
                    <a:ea typeface="Nunito"/>
                    <a:cs typeface="Nunito"/>
                    <a:sym typeface="Nunito"/>
                  </a:rPr>
                  <a:t>+</a:t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67" name="Google Shape;1567;p44"/>
              <p:cNvSpPr/>
              <p:nvPr/>
            </p:nvSpPr>
            <p:spPr>
              <a:xfrm>
                <a:off x="1992421" y="4256542"/>
                <a:ext cx="297300" cy="1935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>
                    <a:latin typeface="Nunito"/>
                    <a:ea typeface="Nunito"/>
                    <a:cs typeface="Nunito"/>
                    <a:sym typeface="Nunito"/>
                  </a:rPr>
                  <a:t>+</a:t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68" name="Google Shape;1568;p44"/>
              <p:cNvSpPr/>
              <p:nvPr/>
            </p:nvSpPr>
            <p:spPr>
              <a:xfrm>
                <a:off x="2373421" y="3915315"/>
                <a:ext cx="297300" cy="1935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>
                    <a:latin typeface="Nunito"/>
                    <a:ea typeface="Nunito"/>
                    <a:cs typeface="Nunito"/>
                    <a:sym typeface="Nunito"/>
                  </a:rPr>
                  <a:t>+</a:t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69" name="Google Shape;1569;p44"/>
              <p:cNvSpPr/>
              <p:nvPr/>
            </p:nvSpPr>
            <p:spPr>
              <a:xfrm>
                <a:off x="2373421" y="4256542"/>
                <a:ext cx="297300" cy="1935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>
                    <a:latin typeface="Nunito"/>
                    <a:ea typeface="Nunito"/>
                    <a:cs typeface="Nunito"/>
                    <a:sym typeface="Nunito"/>
                  </a:rPr>
                  <a:t>+</a:t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70" name="Google Shape;1570;p44"/>
              <p:cNvSpPr/>
              <p:nvPr/>
            </p:nvSpPr>
            <p:spPr>
              <a:xfrm>
                <a:off x="2754421" y="3915315"/>
                <a:ext cx="297300" cy="1935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>
                    <a:latin typeface="Nunito"/>
                    <a:ea typeface="Nunito"/>
                    <a:cs typeface="Nunito"/>
                    <a:sym typeface="Nunito"/>
                  </a:rPr>
                  <a:t>+</a:t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71" name="Google Shape;1571;p44"/>
              <p:cNvSpPr/>
              <p:nvPr/>
            </p:nvSpPr>
            <p:spPr>
              <a:xfrm>
                <a:off x="2754421" y="4256542"/>
                <a:ext cx="297300" cy="1935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>
                    <a:latin typeface="Nunito"/>
                    <a:ea typeface="Nunito"/>
                    <a:cs typeface="Nunito"/>
                    <a:sym typeface="Nunito"/>
                  </a:rPr>
                  <a:t>+</a:t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72" name="Google Shape;1572;p44"/>
              <p:cNvSpPr/>
              <p:nvPr/>
            </p:nvSpPr>
            <p:spPr>
              <a:xfrm>
                <a:off x="3135421" y="3915315"/>
                <a:ext cx="297300" cy="1935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500">
                    <a:latin typeface="Nunito"/>
                    <a:ea typeface="Nunito"/>
                    <a:cs typeface="Nunito"/>
                    <a:sym typeface="Nunito"/>
                  </a:rPr>
                  <a:t>+</a:t>
                </a:r>
                <a:endParaRPr b="1"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73" name="Google Shape;1573;p44"/>
              <p:cNvSpPr/>
              <p:nvPr/>
            </p:nvSpPr>
            <p:spPr>
              <a:xfrm>
                <a:off x="3135421" y="4256542"/>
                <a:ext cx="297300" cy="1935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500">
                    <a:latin typeface="Nunito"/>
                    <a:ea typeface="Nunito"/>
                    <a:cs typeface="Nunito"/>
                    <a:sym typeface="Nunito"/>
                  </a:rPr>
                  <a:t>+</a:t>
                </a:r>
                <a:endParaRPr b="1"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74" name="Google Shape;1574;p44"/>
              <p:cNvSpPr/>
              <p:nvPr/>
            </p:nvSpPr>
            <p:spPr>
              <a:xfrm>
                <a:off x="3516421" y="3915315"/>
                <a:ext cx="297300" cy="1935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>
                    <a:latin typeface="Nunito"/>
                    <a:ea typeface="Nunito"/>
                    <a:cs typeface="Nunito"/>
                    <a:sym typeface="Nunito"/>
                  </a:rPr>
                  <a:t>+</a:t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75" name="Google Shape;1575;p44"/>
              <p:cNvSpPr/>
              <p:nvPr/>
            </p:nvSpPr>
            <p:spPr>
              <a:xfrm>
                <a:off x="3516421" y="4256542"/>
                <a:ext cx="297300" cy="1935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>
                    <a:latin typeface="Nunito"/>
                    <a:ea typeface="Nunito"/>
                    <a:cs typeface="Nunito"/>
                    <a:sym typeface="Nunito"/>
                  </a:rPr>
                  <a:t>+</a:t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76" name="Google Shape;1576;p44"/>
              <p:cNvSpPr/>
              <p:nvPr/>
            </p:nvSpPr>
            <p:spPr>
              <a:xfrm>
                <a:off x="3897421" y="3915315"/>
                <a:ext cx="297300" cy="1935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>
                    <a:latin typeface="Nunito"/>
                    <a:ea typeface="Nunito"/>
                    <a:cs typeface="Nunito"/>
                    <a:sym typeface="Nunito"/>
                  </a:rPr>
                  <a:t>+</a:t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77" name="Google Shape;1577;p44"/>
              <p:cNvSpPr/>
              <p:nvPr/>
            </p:nvSpPr>
            <p:spPr>
              <a:xfrm>
                <a:off x="3897421" y="4256542"/>
                <a:ext cx="297300" cy="1935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>
                    <a:latin typeface="Nunito"/>
                    <a:ea typeface="Nunito"/>
                    <a:cs typeface="Nunito"/>
                    <a:sym typeface="Nunito"/>
                  </a:rPr>
                  <a:t>+</a:t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78" name="Google Shape;1578;p44"/>
              <p:cNvSpPr/>
              <p:nvPr/>
            </p:nvSpPr>
            <p:spPr>
              <a:xfrm>
                <a:off x="4278421" y="3915315"/>
                <a:ext cx="297300" cy="1935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>
                    <a:latin typeface="Nunito"/>
                    <a:ea typeface="Nunito"/>
                    <a:cs typeface="Nunito"/>
                    <a:sym typeface="Nunito"/>
                  </a:rPr>
                  <a:t>+</a:t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79" name="Google Shape;1579;p44"/>
              <p:cNvSpPr/>
              <p:nvPr/>
            </p:nvSpPr>
            <p:spPr>
              <a:xfrm>
                <a:off x="4278421" y="4256542"/>
                <a:ext cx="297300" cy="1935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>
                    <a:latin typeface="Nunito"/>
                    <a:ea typeface="Nunito"/>
                    <a:cs typeface="Nunito"/>
                    <a:sym typeface="Nunito"/>
                  </a:rPr>
                  <a:t>+</a:t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80" name="Google Shape;1580;p44"/>
              <p:cNvSpPr/>
              <p:nvPr/>
            </p:nvSpPr>
            <p:spPr>
              <a:xfrm>
                <a:off x="4659421" y="3915315"/>
                <a:ext cx="297300" cy="1935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>
                    <a:latin typeface="Nunito"/>
                    <a:ea typeface="Nunito"/>
                    <a:cs typeface="Nunito"/>
                    <a:sym typeface="Nunito"/>
                  </a:rPr>
                  <a:t>+</a:t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81" name="Google Shape;1581;p44"/>
              <p:cNvSpPr/>
              <p:nvPr/>
            </p:nvSpPr>
            <p:spPr>
              <a:xfrm>
                <a:off x="4659421" y="4256542"/>
                <a:ext cx="297300" cy="1935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>
                    <a:latin typeface="Nunito"/>
                    <a:ea typeface="Nunito"/>
                    <a:cs typeface="Nunito"/>
                    <a:sym typeface="Nunito"/>
                  </a:rPr>
                  <a:t>+</a:t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82" name="Google Shape;1582;p44"/>
              <p:cNvSpPr/>
              <p:nvPr/>
            </p:nvSpPr>
            <p:spPr>
              <a:xfrm>
                <a:off x="5040421" y="3915315"/>
                <a:ext cx="297300" cy="1935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>
                    <a:latin typeface="Nunito"/>
                    <a:ea typeface="Nunito"/>
                    <a:cs typeface="Nunito"/>
                    <a:sym typeface="Nunito"/>
                  </a:rPr>
                  <a:t>+</a:t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83" name="Google Shape;1583;p44"/>
              <p:cNvSpPr/>
              <p:nvPr/>
            </p:nvSpPr>
            <p:spPr>
              <a:xfrm>
                <a:off x="5040421" y="4256542"/>
                <a:ext cx="297300" cy="1935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>
                    <a:latin typeface="Nunito"/>
                    <a:ea typeface="Nunito"/>
                    <a:cs typeface="Nunito"/>
                    <a:sym typeface="Nunito"/>
                  </a:rPr>
                  <a:t>+</a:t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84" name="Google Shape;1584;p44"/>
              <p:cNvSpPr/>
              <p:nvPr/>
            </p:nvSpPr>
            <p:spPr>
              <a:xfrm>
                <a:off x="5421421" y="3915315"/>
                <a:ext cx="297300" cy="1935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>
                    <a:latin typeface="Nunito"/>
                    <a:ea typeface="Nunito"/>
                    <a:cs typeface="Nunito"/>
                    <a:sym typeface="Nunito"/>
                  </a:rPr>
                  <a:t>+</a:t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85" name="Google Shape;1585;p44"/>
              <p:cNvSpPr/>
              <p:nvPr/>
            </p:nvSpPr>
            <p:spPr>
              <a:xfrm>
                <a:off x="5421421" y="4256542"/>
                <a:ext cx="297300" cy="1935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>
                    <a:latin typeface="Nunito"/>
                    <a:ea typeface="Nunito"/>
                    <a:cs typeface="Nunito"/>
                    <a:sym typeface="Nunito"/>
                  </a:rPr>
                  <a:t>+</a:t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86" name="Google Shape;1586;p44"/>
              <p:cNvSpPr/>
              <p:nvPr/>
            </p:nvSpPr>
            <p:spPr>
              <a:xfrm>
                <a:off x="5802421" y="3915315"/>
                <a:ext cx="297300" cy="1935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>
                    <a:latin typeface="Nunito"/>
                    <a:ea typeface="Nunito"/>
                    <a:cs typeface="Nunito"/>
                    <a:sym typeface="Nunito"/>
                  </a:rPr>
                  <a:t>+</a:t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87" name="Google Shape;1587;p44"/>
              <p:cNvSpPr/>
              <p:nvPr/>
            </p:nvSpPr>
            <p:spPr>
              <a:xfrm>
                <a:off x="5802421" y="4256542"/>
                <a:ext cx="297300" cy="1935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>
                    <a:latin typeface="Nunito"/>
                    <a:ea typeface="Nunito"/>
                    <a:cs typeface="Nunito"/>
                    <a:sym typeface="Nunito"/>
                  </a:rPr>
                  <a:t>+</a:t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88" name="Google Shape;1588;p44"/>
              <p:cNvSpPr/>
              <p:nvPr/>
            </p:nvSpPr>
            <p:spPr>
              <a:xfrm>
                <a:off x="6183421" y="3915315"/>
                <a:ext cx="297300" cy="1935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>
                    <a:latin typeface="Nunito"/>
                    <a:ea typeface="Nunito"/>
                    <a:cs typeface="Nunito"/>
                    <a:sym typeface="Nunito"/>
                  </a:rPr>
                  <a:t>+</a:t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89" name="Google Shape;1589;p44"/>
              <p:cNvSpPr/>
              <p:nvPr/>
            </p:nvSpPr>
            <p:spPr>
              <a:xfrm>
                <a:off x="6183421" y="4256542"/>
                <a:ext cx="297300" cy="1935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>
                    <a:latin typeface="Nunito"/>
                    <a:ea typeface="Nunito"/>
                    <a:cs typeface="Nunito"/>
                    <a:sym typeface="Nunito"/>
                  </a:rPr>
                  <a:t>+</a:t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90" name="Google Shape;1590;p44"/>
              <p:cNvSpPr/>
              <p:nvPr/>
            </p:nvSpPr>
            <p:spPr>
              <a:xfrm>
                <a:off x="6564421" y="3915315"/>
                <a:ext cx="297300" cy="1935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>
                    <a:latin typeface="Nunito"/>
                    <a:ea typeface="Nunito"/>
                    <a:cs typeface="Nunito"/>
                    <a:sym typeface="Nunito"/>
                  </a:rPr>
                  <a:t>+</a:t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91" name="Google Shape;1591;p44"/>
              <p:cNvSpPr/>
              <p:nvPr/>
            </p:nvSpPr>
            <p:spPr>
              <a:xfrm>
                <a:off x="6564421" y="4256542"/>
                <a:ext cx="297300" cy="1935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>
                    <a:latin typeface="Nunito"/>
                    <a:ea typeface="Nunito"/>
                    <a:cs typeface="Nunito"/>
                    <a:sym typeface="Nunito"/>
                  </a:rPr>
                  <a:t>+</a:t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92" name="Google Shape;1592;p44"/>
              <p:cNvSpPr/>
              <p:nvPr/>
            </p:nvSpPr>
            <p:spPr>
              <a:xfrm>
                <a:off x="6945421" y="3915315"/>
                <a:ext cx="297300" cy="1935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>
                    <a:latin typeface="Nunito"/>
                    <a:ea typeface="Nunito"/>
                    <a:cs typeface="Nunito"/>
                    <a:sym typeface="Nunito"/>
                  </a:rPr>
                  <a:t>+</a:t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93" name="Google Shape;1593;p44"/>
              <p:cNvSpPr/>
              <p:nvPr/>
            </p:nvSpPr>
            <p:spPr>
              <a:xfrm>
                <a:off x="6945421" y="4256542"/>
                <a:ext cx="297300" cy="1935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>
                    <a:latin typeface="Nunito"/>
                    <a:ea typeface="Nunito"/>
                    <a:cs typeface="Nunito"/>
                    <a:sym typeface="Nunito"/>
                  </a:rPr>
                  <a:t>+</a:t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94" name="Google Shape;1594;p44"/>
              <p:cNvSpPr/>
              <p:nvPr/>
            </p:nvSpPr>
            <p:spPr>
              <a:xfrm>
                <a:off x="7326421" y="3915315"/>
                <a:ext cx="297300" cy="1935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>
                    <a:latin typeface="Nunito"/>
                    <a:ea typeface="Nunito"/>
                    <a:cs typeface="Nunito"/>
                    <a:sym typeface="Nunito"/>
                  </a:rPr>
                  <a:t>+</a:t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595" name="Google Shape;1595;p44"/>
              <p:cNvSpPr/>
              <p:nvPr/>
            </p:nvSpPr>
            <p:spPr>
              <a:xfrm>
                <a:off x="7326421" y="4256542"/>
                <a:ext cx="297300" cy="1935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>
                    <a:latin typeface="Nunito"/>
                    <a:ea typeface="Nunito"/>
                    <a:cs typeface="Nunito"/>
                    <a:sym typeface="Nunito"/>
                  </a:rPr>
                  <a:t>+</a:t>
                </a:r>
                <a:endParaRPr baseline="-25000" sz="5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</p:grpSp>
        <p:sp>
          <p:nvSpPr>
            <p:cNvPr id="1596" name="Google Shape;1596;p44"/>
            <p:cNvSpPr/>
            <p:nvPr/>
          </p:nvSpPr>
          <p:spPr>
            <a:xfrm>
              <a:off x="1617350" y="3191000"/>
              <a:ext cx="6010500" cy="3138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Nunito"/>
                  <a:ea typeface="Nunito"/>
                  <a:cs typeface="Nunito"/>
                  <a:sym typeface="Nunito"/>
                </a:rPr>
                <a:t>Transformer</a:t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97" name="Google Shape;1597;p44"/>
            <p:cNvSpPr/>
            <p:nvPr/>
          </p:nvSpPr>
          <p:spPr>
            <a:xfrm>
              <a:off x="774150" y="4080750"/>
              <a:ext cx="799500" cy="1935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Nunito"/>
                  <a:ea typeface="Nunito"/>
                  <a:cs typeface="Nunito"/>
                  <a:sym typeface="Nunito"/>
                </a:rPr>
                <a:t>Position embeddings</a:t>
              </a:r>
              <a:endParaRPr sz="8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98" name="Google Shape;1598;p44"/>
            <p:cNvSpPr/>
            <p:nvPr/>
          </p:nvSpPr>
          <p:spPr>
            <a:xfrm>
              <a:off x="774200" y="3747400"/>
              <a:ext cx="799500" cy="1935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Nunito"/>
                  <a:ea typeface="Nunito"/>
                  <a:cs typeface="Nunito"/>
                  <a:sym typeface="Nunito"/>
                </a:rPr>
                <a:t>Segment embeddings</a:t>
              </a:r>
              <a:endParaRPr sz="8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99" name="Google Shape;1599;p44"/>
            <p:cNvSpPr/>
            <p:nvPr/>
          </p:nvSpPr>
          <p:spPr>
            <a:xfrm>
              <a:off x="774175" y="4430075"/>
              <a:ext cx="799500" cy="1935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Nunito"/>
                  <a:ea typeface="Nunito"/>
                  <a:cs typeface="Nunito"/>
                  <a:sym typeface="Nunito"/>
                </a:rPr>
                <a:t>Token Embeddings</a:t>
              </a:r>
              <a:endParaRPr sz="800">
                <a:latin typeface="Nunito"/>
                <a:ea typeface="Nunito"/>
                <a:cs typeface="Nunito"/>
                <a:sym typeface="Nunito"/>
              </a:endParaRPr>
            </a:p>
          </p:txBody>
        </p:sp>
        <p:cxnSp>
          <p:nvCxnSpPr>
            <p:cNvPr id="1600" name="Google Shape;1600;p44"/>
            <p:cNvCxnSpPr>
              <a:stCxn id="1548" idx="0"/>
            </p:cNvCxnSpPr>
            <p:nvPr/>
          </p:nvCxnSpPr>
          <p:spPr>
            <a:xfrm rot="10800000">
              <a:off x="1760071" y="2994350"/>
              <a:ext cx="0" cy="7491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01" name="Google Shape;1601;p44"/>
            <p:cNvCxnSpPr/>
            <p:nvPr/>
          </p:nvCxnSpPr>
          <p:spPr>
            <a:xfrm rot="10800000">
              <a:off x="2903296" y="2994350"/>
              <a:ext cx="0" cy="7491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602" name="Google Shape;1602;p44"/>
            <p:cNvSpPr/>
            <p:nvPr/>
          </p:nvSpPr>
          <p:spPr>
            <a:xfrm>
              <a:off x="1360325" y="2800850"/>
              <a:ext cx="799500" cy="1935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Nunito"/>
                  <a:ea typeface="Nunito"/>
                  <a:cs typeface="Nunito"/>
                  <a:sym typeface="Nunito"/>
                </a:rPr>
                <a:t>NSP</a:t>
              </a:r>
              <a:endParaRPr sz="8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03" name="Google Shape;1603;p44"/>
            <p:cNvSpPr/>
            <p:nvPr/>
          </p:nvSpPr>
          <p:spPr>
            <a:xfrm>
              <a:off x="2503550" y="2800850"/>
              <a:ext cx="799500" cy="1935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Nunito"/>
                  <a:ea typeface="Nunito"/>
                  <a:cs typeface="Nunito"/>
                  <a:sym typeface="Nunito"/>
                </a:rPr>
                <a:t>MLM</a:t>
              </a:r>
              <a:endParaRPr sz="800">
                <a:latin typeface="Nunito"/>
                <a:ea typeface="Nunito"/>
                <a:cs typeface="Nunito"/>
                <a:sym typeface="Nunito"/>
              </a:endParaRPr>
            </a:p>
          </p:txBody>
        </p:sp>
        <p:cxnSp>
          <p:nvCxnSpPr>
            <p:cNvPr id="1604" name="Google Shape;1604;p44"/>
            <p:cNvCxnSpPr/>
            <p:nvPr/>
          </p:nvCxnSpPr>
          <p:spPr>
            <a:xfrm rot="10800000">
              <a:off x="5940721" y="2994350"/>
              <a:ext cx="0" cy="7491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05" name="Google Shape;1605;p44"/>
            <p:cNvCxnSpPr/>
            <p:nvPr/>
          </p:nvCxnSpPr>
          <p:spPr>
            <a:xfrm rot="10800000">
              <a:off x="6712371" y="2994350"/>
              <a:ext cx="0" cy="7491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606" name="Google Shape;1606;p44"/>
            <p:cNvSpPr/>
            <p:nvPr/>
          </p:nvSpPr>
          <p:spPr>
            <a:xfrm>
              <a:off x="5540975" y="2800850"/>
              <a:ext cx="799500" cy="1935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Nunito"/>
                  <a:ea typeface="Nunito"/>
                  <a:cs typeface="Nunito"/>
                  <a:sym typeface="Nunito"/>
                </a:rPr>
                <a:t>MLM</a:t>
              </a:r>
              <a:endParaRPr sz="8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07" name="Google Shape;1607;p44"/>
            <p:cNvSpPr/>
            <p:nvPr/>
          </p:nvSpPr>
          <p:spPr>
            <a:xfrm>
              <a:off x="6312625" y="2800850"/>
              <a:ext cx="799500" cy="1935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Nunito"/>
                  <a:ea typeface="Nunito"/>
                  <a:cs typeface="Nunito"/>
                  <a:sym typeface="Nunito"/>
                </a:rPr>
                <a:t>MLM</a:t>
              </a:r>
              <a:endParaRPr sz="800"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pic>
        <p:nvPicPr>
          <p:cNvPr id="1608" name="Google Shape;160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3">
            <a:off x="6515870" y="1465110"/>
            <a:ext cx="868496" cy="870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C4587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idx="4294967295" type="title"/>
          </p:nvPr>
        </p:nvSpPr>
        <p:spPr>
          <a:xfrm>
            <a:off x="463600" y="1952375"/>
            <a:ext cx="4782000" cy="115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AutoNum type="arabicPeriod"/>
            </a:pPr>
            <a:r>
              <a:rPr lang="en">
                <a:solidFill>
                  <a:srgbClr val="FFFFFF"/>
                </a:solidFill>
              </a:rPr>
              <a:t>Introduction to Transfer Learning (TL)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8" name="Google Shape;88;p1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9" name="Google Shape;89;p18"/>
          <p:cNvGrpSpPr/>
          <p:nvPr/>
        </p:nvGrpSpPr>
        <p:grpSpPr>
          <a:xfrm>
            <a:off x="8055170" y="359331"/>
            <a:ext cx="796189" cy="662797"/>
            <a:chOff x="1244325" y="314425"/>
            <a:chExt cx="444525" cy="370050"/>
          </a:xfrm>
        </p:grpSpPr>
        <p:sp>
          <p:nvSpPr>
            <p:cNvPr id="90" name="Google Shape;90;p18"/>
            <p:cNvSpPr/>
            <p:nvPr/>
          </p:nvSpPr>
          <p:spPr>
            <a:xfrm>
              <a:off x="1388425" y="463425"/>
              <a:ext cx="143525" cy="143500"/>
            </a:xfrm>
            <a:custGeom>
              <a:rect b="b" l="l" r="r" t="t"/>
              <a:pathLst>
                <a:path extrusionOk="0" h="5740" w="5741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8"/>
            <p:cNvSpPr/>
            <p:nvPr/>
          </p:nvSpPr>
          <p:spPr>
            <a:xfrm>
              <a:off x="1244325" y="314425"/>
              <a:ext cx="444525" cy="370050"/>
            </a:xfrm>
            <a:custGeom>
              <a:rect b="b" l="l" r="r" t="t"/>
              <a:pathLst>
                <a:path extrusionOk="0" h="14802" w="17781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2993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5484125" y="1805250"/>
            <a:ext cx="3068400" cy="15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Ubuntu"/>
              <a:buChar char="●"/>
            </a:pPr>
            <a:r>
              <a:rPr lang="en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What is TL ?</a:t>
            </a:r>
            <a:endParaRPr sz="16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Ubuntu"/>
              <a:buChar char="●"/>
            </a:pPr>
            <a:r>
              <a:rPr lang="en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Why TL ?</a:t>
            </a:r>
            <a:endParaRPr sz="16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Ubuntu"/>
              <a:buChar char="●"/>
            </a:pPr>
            <a:r>
              <a:rPr lang="en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Evolution of TL</a:t>
            </a: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45"/>
          <p:cNvSpPr/>
          <p:nvPr/>
        </p:nvSpPr>
        <p:spPr>
          <a:xfrm>
            <a:off x="461838" y="2610544"/>
            <a:ext cx="586500" cy="557700"/>
          </a:xfrm>
          <a:prstGeom prst="roundRect">
            <a:avLst>
              <a:gd fmla="val 4771" name="adj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45"/>
          <p:cNvSpPr/>
          <p:nvPr/>
        </p:nvSpPr>
        <p:spPr>
          <a:xfrm>
            <a:off x="537900" y="2920194"/>
            <a:ext cx="431700" cy="137100"/>
          </a:xfrm>
          <a:prstGeom prst="roundRect">
            <a:avLst>
              <a:gd fmla="val 4132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MHA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615" name="Google Shape;161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6" name="Google Shape;1616;p45"/>
          <p:cNvSpPr/>
          <p:nvPr/>
        </p:nvSpPr>
        <p:spPr>
          <a:xfrm>
            <a:off x="537900" y="2659044"/>
            <a:ext cx="431700" cy="137100"/>
          </a:xfrm>
          <a:prstGeom prst="roundRect">
            <a:avLst>
              <a:gd fmla="val 4132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FF</a:t>
            </a:r>
            <a:endParaRPr sz="800"/>
          </a:p>
        </p:txBody>
      </p:sp>
      <p:sp>
        <p:nvSpPr>
          <p:cNvPr id="1617" name="Google Shape;1617;p45"/>
          <p:cNvSpPr/>
          <p:nvPr/>
        </p:nvSpPr>
        <p:spPr>
          <a:xfrm>
            <a:off x="461850" y="4222579"/>
            <a:ext cx="586500" cy="1767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Embs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18" name="Google Shape;1618;p45"/>
          <p:cNvSpPr/>
          <p:nvPr/>
        </p:nvSpPr>
        <p:spPr>
          <a:xfrm>
            <a:off x="658325" y="3862493"/>
            <a:ext cx="193500" cy="193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619" name="Google Shape;1619;p45"/>
          <p:cNvSpPr txBox="1"/>
          <p:nvPr/>
        </p:nvSpPr>
        <p:spPr>
          <a:xfrm>
            <a:off x="617525" y="3828808"/>
            <a:ext cx="275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Nunito"/>
                <a:ea typeface="Nunito"/>
                <a:cs typeface="Nunito"/>
                <a:sym typeface="Nunito"/>
              </a:rPr>
              <a:t>+</a:t>
            </a:r>
            <a:endParaRPr b="1" sz="10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620" name="Google Shape;1620;p45"/>
          <p:cNvCxnSpPr>
            <a:stCxn id="1617" idx="0"/>
            <a:endCxn id="1618" idx="4"/>
          </p:cNvCxnSpPr>
          <p:nvPr/>
        </p:nvCxnSpPr>
        <p:spPr>
          <a:xfrm rot="10800000">
            <a:off x="755100" y="4056079"/>
            <a:ext cx="0" cy="166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621" name="Google Shape;1621;p45"/>
          <p:cNvGrpSpPr/>
          <p:nvPr/>
        </p:nvGrpSpPr>
        <p:grpSpPr>
          <a:xfrm>
            <a:off x="1131877" y="3862485"/>
            <a:ext cx="193492" cy="193492"/>
            <a:chOff x="7890425" y="3464530"/>
            <a:chExt cx="365700" cy="365700"/>
          </a:xfrm>
        </p:grpSpPr>
        <p:sp>
          <p:nvSpPr>
            <p:cNvPr id="1622" name="Google Shape;1622;p45"/>
            <p:cNvSpPr/>
            <p:nvPr/>
          </p:nvSpPr>
          <p:spPr>
            <a:xfrm>
              <a:off x="7890425" y="3464530"/>
              <a:ext cx="365700" cy="3657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45"/>
            <p:cNvSpPr/>
            <p:nvPr/>
          </p:nvSpPr>
          <p:spPr>
            <a:xfrm>
              <a:off x="7890425" y="3550918"/>
              <a:ext cx="182700" cy="1827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45"/>
            <p:cNvSpPr/>
            <p:nvPr/>
          </p:nvSpPr>
          <p:spPr>
            <a:xfrm rot="10800000">
              <a:off x="8073425" y="3551068"/>
              <a:ext cx="182700" cy="1827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45"/>
            <p:cNvSpPr/>
            <p:nvPr/>
          </p:nvSpPr>
          <p:spPr>
            <a:xfrm rot="5400000">
              <a:off x="8073425" y="3550918"/>
              <a:ext cx="182700" cy="1827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45"/>
            <p:cNvSpPr/>
            <p:nvPr/>
          </p:nvSpPr>
          <p:spPr>
            <a:xfrm rot="-5400000">
              <a:off x="7890425" y="3551068"/>
              <a:ext cx="182700" cy="1827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627" name="Google Shape;1627;p45"/>
          <p:cNvCxnSpPr>
            <a:stCxn id="1626" idx="0"/>
            <a:endCxn id="1618" idx="6"/>
          </p:cNvCxnSpPr>
          <p:nvPr/>
        </p:nvCxnSpPr>
        <p:spPr>
          <a:xfrm flipH="1">
            <a:off x="851677" y="3956605"/>
            <a:ext cx="280200" cy="2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28" name="Google Shape;1628;p45"/>
          <p:cNvSpPr/>
          <p:nvPr/>
        </p:nvSpPr>
        <p:spPr>
          <a:xfrm>
            <a:off x="127775" y="4567081"/>
            <a:ext cx="1254600" cy="193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[CLS]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629" name="Google Shape;1629;p45"/>
          <p:cNvCxnSpPr>
            <a:stCxn id="1628" idx="0"/>
            <a:endCxn id="1617" idx="2"/>
          </p:cNvCxnSpPr>
          <p:nvPr/>
        </p:nvCxnSpPr>
        <p:spPr>
          <a:xfrm rot="10800000">
            <a:off x="755075" y="4399381"/>
            <a:ext cx="0" cy="167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0" name="Google Shape;1630;p45"/>
          <p:cNvCxnSpPr>
            <a:stCxn id="1614" idx="0"/>
            <a:endCxn id="1616" idx="2"/>
          </p:cNvCxnSpPr>
          <p:nvPr/>
        </p:nvCxnSpPr>
        <p:spPr>
          <a:xfrm rot="10800000">
            <a:off x="753750" y="2795994"/>
            <a:ext cx="0" cy="12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31" name="Google Shape;1631;p45"/>
          <p:cNvSpPr/>
          <p:nvPr/>
        </p:nvSpPr>
        <p:spPr>
          <a:xfrm>
            <a:off x="461775" y="1128744"/>
            <a:ext cx="586500" cy="1323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Linear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32" name="Google Shape;1632;p45"/>
          <p:cNvSpPr/>
          <p:nvPr/>
        </p:nvSpPr>
        <p:spPr>
          <a:xfrm>
            <a:off x="461825" y="834594"/>
            <a:ext cx="586500" cy="1371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Softmax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633" name="Google Shape;1633;p45"/>
          <p:cNvCxnSpPr>
            <a:stCxn id="1631" idx="0"/>
            <a:endCxn id="1632" idx="2"/>
          </p:cNvCxnSpPr>
          <p:nvPr/>
        </p:nvCxnSpPr>
        <p:spPr>
          <a:xfrm rot="10800000">
            <a:off x="755025" y="971844"/>
            <a:ext cx="0" cy="15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34" name="Google Shape;1634;p45"/>
          <p:cNvSpPr/>
          <p:nvPr/>
        </p:nvSpPr>
        <p:spPr>
          <a:xfrm>
            <a:off x="127775" y="357567"/>
            <a:ext cx="1254600" cy="314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NSP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635" name="Google Shape;1635;p45"/>
          <p:cNvCxnSpPr>
            <a:stCxn id="1632" idx="0"/>
            <a:endCxn id="1634" idx="2"/>
          </p:cNvCxnSpPr>
          <p:nvPr/>
        </p:nvCxnSpPr>
        <p:spPr>
          <a:xfrm rot="10800000">
            <a:off x="755075" y="672294"/>
            <a:ext cx="0" cy="162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36" name="Google Shape;1636;p45"/>
          <p:cNvSpPr/>
          <p:nvPr/>
        </p:nvSpPr>
        <p:spPr>
          <a:xfrm>
            <a:off x="460488" y="1420569"/>
            <a:ext cx="586500" cy="557700"/>
          </a:xfrm>
          <a:prstGeom prst="roundRect">
            <a:avLst>
              <a:gd fmla="val 4771" name="adj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45"/>
          <p:cNvSpPr/>
          <p:nvPr/>
        </p:nvSpPr>
        <p:spPr>
          <a:xfrm>
            <a:off x="536550" y="1730219"/>
            <a:ext cx="431700" cy="137100"/>
          </a:xfrm>
          <a:prstGeom prst="roundRect">
            <a:avLst>
              <a:gd fmla="val 4132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MHA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38" name="Google Shape;1638;p45"/>
          <p:cNvSpPr/>
          <p:nvPr/>
        </p:nvSpPr>
        <p:spPr>
          <a:xfrm>
            <a:off x="536650" y="1469069"/>
            <a:ext cx="431700" cy="137100"/>
          </a:xfrm>
          <a:prstGeom prst="roundRect">
            <a:avLst>
              <a:gd fmla="val 4132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FF</a:t>
            </a:r>
            <a:endParaRPr sz="800"/>
          </a:p>
        </p:txBody>
      </p:sp>
      <p:cxnSp>
        <p:nvCxnSpPr>
          <p:cNvPr id="1639" name="Google Shape;1639;p45"/>
          <p:cNvCxnSpPr>
            <a:stCxn id="1637" idx="0"/>
            <a:endCxn id="1638" idx="2"/>
          </p:cNvCxnSpPr>
          <p:nvPr/>
        </p:nvCxnSpPr>
        <p:spPr>
          <a:xfrm rot="10800000">
            <a:off x="752400" y="1606319"/>
            <a:ext cx="0" cy="123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0" name="Google Shape;1640;p45"/>
          <p:cNvCxnSpPr>
            <a:stCxn id="1616" idx="0"/>
            <a:endCxn id="1637" idx="2"/>
          </p:cNvCxnSpPr>
          <p:nvPr/>
        </p:nvCxnSpPr>
        <p:spPr>
          <a:xfrm rot="10800000">
            <a:off x="752550" y="1867344"/>
            <a:ext cx="12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1" name="Google Shape;1641;p45"/>
          <p:cNvCxnSpPr>
            <a:stCxn id="1638" idx="0"/>
            <a:endCxn id="1631" idx="2"/>
          </p:cNvCxnSpPr>
          <p:nvPr/>
        </p:nvCxnSpPr>
        <p:spPr>
          <a:xfrm flipH="1" rot="10800000">
            <a:off x="752500" y="1261169"/>
            <a:ext cx="2400" cy="207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42" name="Google Shape;1642;p45"/>
          <p:cNvSpPr/>
          <p:nvPr/>
        </p:nvSpPr>
        <p:spPr>
          <a:xfrm>
            <a:off x="1300038" y="2610544"/>
            <a:ext cx="586500" cy="557700"/>
          </a:xfrm>
          <a:prstGeom prst="roundRect">
            <a:avLst>
              <a:gd fmla="val 4771" name="adj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p45"/>
          <p:cNvSpPr/>
          <p:nvPr/>
        </p:nvSpPr>
        <p:spPr>
          <a:xfrm>
            <a:off x="1376100" y="2920194"/>
            <a:ext cx="431700" cy="137100"/>
          </a:xfrm>
          <a:prstGeom prst="roundRect">
            <a:avLst>
              <a:gd fmla="val 4132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MHA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44" name="Google Shape;1644;p45"/>
          <p:cNvSpPr/>
          <p:nvPr/>
        </p:nvSpPr>
        <p:spPr>
          <a:xfrm>
            <a:off x="1376100" y="2659044"/>
            <a:ext cx="431700" cy="137100"/>
          </a:xfrm>
          <a:prstGeom prst="roundRect">
            <a:avLst>
              <a:gd fmla="val 4132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FF</a:t>
            </a:r>
            <a:endParaRPr sz="800"/>
          </a:p>
        </p:txBody>
      </p:sp>
      <p:sp>
        <p:nvSpPr>
          <p:cNvPr id="1645" name="Google Shape;1645;p45"/>
          <p:cNvSpPr/>
          <p:nvPr/>
        </p:nvSpPr>
        <p:spPr>
          <a:xfrm>
            <a:off x="1300050" y="4222579"/>
            <a:ext cx="586500" cy="1767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Embs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46" name="Google Shape;1646;p45"/>
          <p:cNvSpPr/>
          <p:nvPr/>
        </p:nvSpPr>
        <p:spPr>
          <a:xfrm>
            <a:off x="1496525" y="3862493"/>
            <a:ext cx="193500" cy="193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647" name="Google Shape;1647;p45"/>
          <p:cNvSpPr txBox="1"/>
          <p:nvPr/>
        </p:nvSpPr>
        <p:spPr>
          <a:xfrm>
            <a:off x="1455725" y="3828808"/>
            <a:ext cx="275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Nunito"/>
                <a:ea typeface="Nunito"/>
                <a:cs typeface="Nunito"/>
                <a:sym typeface="Nunito"/>
              </a:rPr>
              <a:t>+</a:t>
            </a:r>
            <a:endParaRPr b="1" sz="10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648" name="Google Shape;1648;p45"/>
          <p:cNvCxnSpPr>
            <a:stCxn id="1645" idx="0"/>
            <a:endCxn id="1646" idx="4"/>
          </p:cNvCxnSpPr>
          <p:nvPr/>
        </p:nvCxnSpPr>
        <p:spPr>
          <a:xfrm rot="10800000">
            <a:off x="1593300" y="4056079"/>
            <a:ext cx="0" cy="166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649" name="Google Shape;1649;p45"/>
          <p:cNvGrpSpPr/>
          <p:nvPr/>
        </p:nvGrpSpPr>
        <p:grpSpPr>
          <a:xfrm>
            <a:off x="1970077" y="3862485"/>
            <a:ext cx="193492" cy="193492"/>
            <a:chOff x="7890425" y="3464530"/>
            <a:chExt cx="365700" cy="365700"/>
          </a:xfrm>
        </p:grpSpPr>
        <p:sp>
          <p:nvSpPr>
            <p:cNvPr id="1650" name="Google Shape;1650;p45"/>
            <p:cNvSpPr/>
            <p:nvPr/>
          </p:nvSpPr>
          <p:spPr>
            <a:xfrm>
              <a:off x="7890425" y="3464530"/>
              <a:ext cx="365700" cy="3657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45"/>
            <p:cNvSpPr/>
            <p:nvPr/>
          </p:nvSpPr>
          <p:spPr>
            <a:xfrm>
              <a:off x="7890425" y="3550918"/>
              <a:ext cx="182700" cy="1827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45"/>
            <p:cNvSpPr/>
            <p:nvPr/>
          </p:nvSpPr>
          <p:spPr>
            <a:xfrm rot="10800000">
              <a:off x="8073425" y="3551068"/>
              <a:ext cx="182700" cy="1827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45"/>
            <p:cNvSpPr/>
            <p:nvPr/>
          </p:nvSpPr>
          <p:spPr>
            <a:xfrm rot="5400000">
              <a:off x="8073425" y="3550918"/>
              <a:ext cx="182700" cy="1827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45"/>
            <p:cNvSpPr/>
            <p:nvPr/>
          </p:nvSpPr>
          <p:spPr>
            <a:xfrm rot="-5400000">
              <a:off x="7890425" y="3551068"/>
              <a:ext cx="182700" cy="1827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655" name="Google Shape;1655;p45"/>
          <p:cNvCxnSpPr>
            <a:stCxn id="1654" idx="0"/>
            <a:endCxn id="1646" idx="6"/>
          </p:cNvCxnSpPr>
          <p:nvPr/>
        </p:nvCxnSpPr>
        <p:spPr>
          <a:xfrm flipH="1">
            <a:off x="1689877" y="3956605"/>
            <a:ext cx="280200" cy="2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56" name="Google Shape;1656;p45"/>
          <p:cNvSpPr/>
          <p:nvPr/>
        </p:nvSpPr>
        <p:spPr>
          <a:xfrm>
            <a:off x="965975" y="4567081"/>
            <a:ext cx="1254600" cy="193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An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657" name="Google Shape;1657;p45"/>
          <p:cNvCxnSpPr>
            <a:stCxn id="1656" idx="0"/>
            <a:endCxn id="1645" idx="2"/>
          </p:cNvCxnSpPr>
          <p:nvPr/>
        </p:nvCxnSpPr>
        <p:spPr>
          <a:xfrm rot="10800000">
            <a:off x="1593275" y="4399381"/>
            <a:ext cx="0" cy="167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8" name="Google Shape;1658;p45"/>
          <p:cNvCxnSpPr>
            <a:stCxn id="1643" idx="0"/>
            <a:endCxn id="1644" idx="2"/>
          </p:cNvCxnSpPr>
          <p:nvPr/>
        </p:nvCxnSpPr>
        <p:spPr>
          <a:xfrm rot="10800000">
            <a:off x="1591950" y="2795994"/>
            <a:ext cx="0" cy="12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59" name="Google Shape;1659;p45"/>
          <p:cNvSpPr/>
          <p:nvPr/>
        </p:nvSpPr>
        <p:spPr>
          <a:xfrm>
            <a:off x="1298688" y="1420569"/>
            <a:ext cx="586500" cy="557700"/>
          </a:xfrm>
          <a:prstGeom prst="roundRect">
            <a:avLst>
              <a:gd fmla="val 4771" name="adj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0" name="Google Shape;1660;p45"/>
          <p:cNvSpPr/>
          <p:nvPr/>
        </p:nvSpPr>
        <p:spPr>
          <a:xfrm>
            <a:off x="1374750" y="1730219"/>
            <a:ext cx="431700" cy="137100"/>
          </a:xfrm>
          <a:prstGeom prst="roundRect">
            <a:avLst>
              <a:gd fmla="val 4132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MHA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61" name="Google Shape;1661;p45"/>
          <p:cNvSpPr/>
          <p:nvPr/>
        </p:nvSpPr>
        <p:spPr>
          <a:xfrm>
            <a:off x="1374850" y="1469069"/>
            <a:ext cx="431700" cy="137100"/>
          </a:xfrm>
          <a:prstGeom prst="roundRect">
            <a:avLst>
              <a:gd fmla="val 4132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FF</a:t>
            </a:r>
            <a:endParaRPr sz="800"/>
          </a:p>
        </p:txBody>
      </p:sp>
      <p:cxnSp>
        <p:nvCxnSpPr>
          <p:cNvPr id="1662" name="Google Shape;1662;p45"/>
          <p:cNvCxnSpPr>
            <a:stCxn id="1660" idx="0"/>
            <a:endCxn id="1661" idx="2"/>
          </p:cNvCxnSpPr>
          <p:nvPr/>
        </p:nvCxnSpPr>
        <p:spPr>
          <a:xfrm rot="10800000">
            <a:off x="1590600" y="1606319"/>
            <a:ext cx="0" cy="123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3" name="Google Shape;1663;p45"/>
          <p:cNvCxnSpPr>
            <a:stCxn id="1644" idx="0"/>
            <a:endCxn id="1660" idx="2"/>
          </p:cNvCxnSpPr>
          <p:nvPr/>
        </p:nvCxnSpPr>
        <p:spPr>
          <a:xfrm rot="10800000">
            <a:off x="1590750" y="1867344"/>
            <a:ext cx="12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4" name="Google Shape;1664;p45"/>
          <p:cNvSpPr/>
          <p:nvPr/>
        </p:nvSpPr>
        <p:spPr>
          <a:xfrm>
            <a:off x="2138238" y="2610544"/>
            <a:ext cx="586500" cy="557700"/>
          </a:xfrm>
          <a:prstGeom prst="roundRect">
            <a:avLst>
              <a:gd fmla="val 4771" name="adj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Google Shape;1665;p45"/>
          <p:cNvSpPr/>
          <p:nvPr/>
        </p:nvSpPr>
        <p:spPr>
          <a:xfrm>
            <a:off x="2214300" y="2920194"/>
            <a:ext cx="431700" cy="137100"/>
          </a:xfrm>
          <a:prstGeom prst="roundRect">
            <a:avLst>
              <a:gd fmla="val 4132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MHA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66" name="Google Shape;1666;p45"/>
          <p:cNvSpPr/>
          <p:nvPr/>
        </p:nvSpPr>
        <p:spPr>
          <a:xfrm>
            <a:off x="2214300" y="2659044"/>
            <a:ext cx="431700" cy="137100"/>
          </a:xfrm>
          <a:prstGeom prst="roundRect">
            <a:avLst>
              <a:gd fmla="val 4132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FF</a:t>
            </a:r>
            <a:endParaRPr sz="800"/>
          </a:p>
        </p:txBody>
      </p:sp>
      <p:sp>
        <p:nvSpPr>
          <p:cNvPr id="1667" name="Google Shape;1667;p45"/>
          <p:cNvSpPr/>
          <p:nvPr/>
        </p:nvSpPr>
        <p:spPr>
          <a:xfrm>
            <a:off x="2138250" y="4222579"/>
            <a:ext cx="586500" cy="1767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Embs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68" name="Google Shape;1668;p45"/>
          <p:cNvSpPr/>
          <p:nvPr/>
        </p:nvSpPr>
        <p:spPr>
          <a:xfrm>
            <a:off x="2334725" y="3862493"/>
            <a:ext cx="193500" cy="193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669" name="Google Shape;1669;p45"/>
          <p:cNvSpPr txBox="1"/>
          <p:nvPr/>
        </p:nvSpPr>
        <p:spPr>
          <a:xfrm>
            <a:off x="2293925" y="3828808"/>
            <a:ext cx="275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Nunito"/>
                <a:ea typeface="Nunito"/>
                <a:cs typeface="Nunito"/>
                <a:sym typeface="Nunito"/>
              </a:rPr>
              <a:t>+</a:t>
            </a:r>
            <a:endParaRPr b="1" sz="10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670" name="Google Shape;1670;p45"/>
          <p:cNvCxnSpPr>
            <a:stCxn id="1667" idx="0"/>
            <a:endCxn id="1668" idx="4"/>
          </p:cNvCxnSpPr>
          <p:nvPr/>
        </p:nvCxnSpPr>
        <p:spPr>
          <a:xfrm rot="10800000">
            <a:off x="2431500" y="4056079"/>
            <a:ext cx="0" cy="166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671" name="Google Shape;1671;p45"/>
          <p:cNvGrpSpPr/>
          <p:nvPr/>
        </p:nvGrpSpPr>
        <p:grpSpPr>
          <a:xfrm>
            <a:off x="2808277" y="3862485"/>
            <a:ext cx="193492" cy="193492"/>
            <a:chOff x="7890425" y="3464530"/>
            <a:chExt cx="365700" cy="365700"/>
          </a:xfrm>
        </p:grpSpPr>
        <p:sp>
          <p:nvSpPr>
            <p:cNvPr id="1672" name="Google Shape;1672;p45"/>
            <p:cNvSpPr/>
            <p:nvPr/>
          </p:nvSpPr>
          <p:spPr>
            <a:xfrm>
              <a:off x="7890425" y="3464530"/>
              <a:ext cx="365700" cy="3657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45"/>
            <p:cNvSpPr/>
            <p:nvPr/>
          </p:nvSpPr>
          <p:spPr>
            <a:xfrm>
              <a:off x="7890425" y="3550918"/>
              <a:ext cx="182700" cy="1827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45"/>
            <p:cNvSpPr/>
            <p:nvPr/>
          </p:nvSpPr>
          <p:spPr>
            <a:xfrm rot="10800000">
              <a:off x="8073425" y="3551068"/>
              <a:ext cx="182700" cy="1827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45"/>
            <p:cNvSpPr/>
            <p:nvPr/>
          </p:nvSpPr>
          <p:spPr>
            <a:xfrm rot="5400000">
              <a:off x="8073425" y="3550918"/>
              <a:ext cx="182700" cy="1827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45"/>
            <p:cNvSpPr/>
            <p:nvPr/>
          </p:nvSpPr>
          <p:spPr>
            <a:xfrm rot="-5400000">
              <a:off x="7890425" y="3551068"/>
              <a:ext cx="182700" cy="1827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677" name="Google Shape;1677;p45"/>
          <p:cNvCxnSpPr>
            <a:stCxn id="1676" idx="0"/>
            <a:endCxn id="1668" idx="6"/>
          </p:cNvCxnSpPr>
          <p:nvPr/>
        </p:nvCxnSpPr>
        <p:spPr>
          <a:xfrm flipH="1">
            <a:off x="2528077" y="3956605"/>
            <a:ext cx="280200" cy="2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8" name="Google Shape;1678;p45"/>
          <p:cNvSpPr/>
          <p:nvPr/>
        </p:nvSpPr>
        <p:spPr>
          <a:xfrm>
            <a:off x="1804175" y="4567081"/>
            <a:ext cx="1254600" cy="193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ML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679" name="Google Shape;1679;p45"/>
          <p:cNvCxnSpPr>
            <a:stCxn id="1678" idx="0"/>
            <a:endCxn id="1667" idx="2"/>
          </p:cNvCxnSpPr>
          <p:nvPr/>
        </p:nvCxnSpPr>
        <p:spPr>
          <a:xfrm rot="10800000">
            <a:off x="2431475" y="4399381"/>
            <a:ext cx="0" cy="167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0" name="Google Shape;1680;p45"/>
          <p:cNvCxnSpPr>
            <a:stCxn id="1665" idx="0"/>
            <a:endCxn id="1666" idx="2"/>
          </p:cNvCxnSpPr>
          <p:nvPr/>
        </p:nvCxnSpPr>
        <p:spPr>
          <a:xfrm rot="10800000">
            <a:off x="2430150" y="2795994"/>
            <a:ext cx="0" cy="12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81" name="Google Shape;1681;p45"/>
          <p:cNvSpPr/>
          <p:nvPr/>
        </p:nvSpPr>
        <p:spPr>
          <a:xfrm>
            <a:off x="2136888" y="1420569"/>
            <a:ext cx="586500" cy="557700"/>
          </a:xfrm>
          <a:prstGeom prst="roundRect">
            <a:avLst>
              <a:gd fmla="val 4771" name="adj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45"/>
          <p:cNvSpPr/>
          <p:nvPr/>
        </p:nvSpPr>
        <p:spPr>
          <a:xfrm>
            <a:off x="2212950" y="1730219"/>
            <a:ext cx="431700" cy="137100"/>
          </a:xfrm>
          <a:prstGeom prst="roundRect">
            <a:avLst>
              <a:gd fmla="val 4132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MHA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83" name="Google Shape;1683;p45"/>
          <p:cNvSpPr/>
          <p:nvPr/>
        </p:nvSpPr>
        <p:spPr>
          <a:xfrm>
            <a:off x="2213050" y="1469069"/>
            <a:ext cx="431700" cy="137100"/>
          </a:xfrm>
          <a:prstGeom prst="roundRect">
            <a:avLst>
              <a:gd fmla="val 4132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FF</a:t>
            </a:r>
            <a:endParaRPr sz="800"/>
          </a:p>
        </p:txBody>
      </p:sp>
      <p:cxnSp>
        <p:nvCxnSpPr>
          <p:cNvPr id="1684" name="Google Shape;1684;p45"/>
          <p:cNvCxnSpPr>
            <a:stCxn id="1682" idx="0"/>
            <a:endCxn id="1683" idx="2"/>
          </p:cNvCxnSpPr>
          <p:nvPr/>
        </p:nvCxnSpPr>
        <p:spPr>
          <a:xfrm rot="10800000">
            <a:off x="2428800" y="1606319"/>
            <a:ext cx="0" cy="123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5" name="Google Shape;1685;p45"/>
          <p:cNvCxnSpPr>
            <a:stCxn id="1666" idx="0"/>
            <a:endCxn id="1682" idx="2"/>
          </p:cNvCxnSpPr>
          <p:nvPr/>
        </p:nvCxnSpPr>
        <p:spPr>
          <a:xfrm rot="10800000">
            <a:off x="2428950" y="1867344"/>
            <a:ext cx="12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86" name="Google Shape;1686;p45"/>
          <p:cNvSpPr/>
          <p:nvPr/>
        </p:nvSpPr>
        <p:spPr>
          <a:xfrm>
            <a:off x="2976438" y="2610544"/>
            <a:ext cx="586500" cy="557700"/>
          </a:xfrm>
          <a:prstGeom prst="roundRect">
            <a:avLst>
              <a:gd fmla="val 4771" name="adj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7" name="Google Shape;1687;p45"/>
          <p:cNvSpPr/>
          <p:nvPr/>
        </p:nvSpPr>
        <p:spPr>
          <a:xfrm>
            <a:off x="3052500" y="2920194"/>
            <a:ext cx="431700" cy="137100"/>
          </a:xfrm>
          <a:prstGeom prst="roundRect">
            <a:avLst>
              <a:gd fmla="val 4132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MHA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88" name="Google Shape;1688;p45"/>
          <p:cNvSpPr/>
          <p:nvPr/>
        </p:nvSpPr>
        <p:spPr>
          <a:xfrm>
            <a:off x="3052500" y="2659044"/>
            <a:ext cx="431700" cy="137100"/>
          </a:xfrm>
          <a:prstGeom prst="roundRect">
            <a:avLst>
              <a:gd fmla="val 4132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FF</a:t>
            </a:r>
            <a:endParaRPr sz="800"/>
          </a:p>
        </p:txBody>
      </p:sp>
      <p:sp>
        <p:nvSpPr>
          <p:cNvPr id="1689" name="Google Shape;1689;p45"/>
          <p:cNvSpPr/>
          <p:nvPr/>
        </p:nvSpPr>
        <p:spPr>
          <a:xfrm>
            <a:off x="2976450" y="4222579"/>
            <a:ext cx="586500" cy="1767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Embs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90" name="Google Shape;1690;p45"/>
          <p:cNvSpPr/>
          <p:nvPr/>
        </p:nvSpPr>
        <p:spPr>
          <a:xfrm>
            <a:off x="3172925" y="3862493"/>
            <a:ext cx="193500" cy="193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691" name="Google Shape;1691;p45"/>
          <p:cNvSpPr txBox="1"/>
          <p:nvPr/>
        </p:nvSpPr>
        <p:spPr>
          <a:xfrm>
            <a:off x="3132125" y="3828808"/>
            <a:ext cx="275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Nunito"/>
                <a:ea typeface="Nunito"/>
                <a:cs typeface="Nunito"/>
                <a:sym typeface="Nunito"/>
              </a:rPr>
              <a:t>+</a:t>
            </a:r>
            <a:endParaRPr b="1" sz="10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692" name="Google Shape;1692;p45"/>
          <p:cNvCxnSpPr>
            <a:stCxn id="1689" idx="0"/>
            <a:endCxn id="1690" idx="4"/>
          </p:cNvCxnSpPr>
          <p:nvPr/>
        </p:nvCxnSpPr>
        <p:spPr>
          <a:xfrm rot="10800000">
            <a:off x="3269700" y="4056079"/>
            <a:ext cx="0" cy="166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693" name="Google Shape;1693;p45"/>
          <p:cNvGrpSpPr/>
          <p:nvPr/>
        </p:nvGrpSpPr>
        <p:grpSpPr>
          <a:xfrm>
            <a:off x="3646477" y="3862485"/>
            <a:ext cx="193492" cy="193492"/>
            <a:chOff x="7890425" y="3464530"/>
            <a:chExt cx="365700" cy="365700"/>
          </a:xfrm>
        </p:grpSpPr>
        <p:sp>
          <p:nvSpPr>
            <p:cNvPr id="1694" name="Google Shape;1694;p45"/>
            <p:cNvSpPr/>
            <p:nvPr/>
          </p:nvSpPr>
          <p:spPr>
            <a:xfrm>
              <a:off x="7890425" y="3464530"/>
              <a:ext cx="365700" cy="3657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45"/>
            <p:cNvSpPr/>
            <p:nvPr/>
          </p:nvSpPr>
          <p:spPr>
            <a:xfrm>
              <a:off x="7890425" y="3550918"/>
              <a:ext cx="182700" cy="1827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45"/>
            <p:cNvSpPr/>
            <p:nvPr/>
          </p:nvSpPr>
          <p:spPr>
            <a:xfrm rot="10800000">
              <a:off x="8073425" y="3551068"/>
              <a:ext cx="182700" cy="1827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45"/>
            <p:cNvSpPr/>
            <p:nvPr/>
          </p:nvSpPr>
          <p:spPr>
            <a:xfrm rot="5400000">
              <a:off x="8073425" y="3550918"/>
              <a:ext cx="182700" cy="1827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45"/>
            <p:cNvSpPr/>
            <p:nvPr/>
          </p:nvSpPr>
          <p:spPr>
            <a:xfrm rot="-5400000">
              <a:off x="7890425" y="3551068"/>
              <a:ext cx="182700" cy="1827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699" name="Google Shape;1699;p45"/>
          <p:cNvCxnSpPr>
            <a:stCxn id="1698" idx="0"/>
            <a:endCxn id="1690" idx="6"/>
          </p:cNvCxnSpPr>
          <p:nvPr/>
        </p:nvCxnSpPr>
        <p:spPr>
          <a:xfrm flipH="1">
            <a:off x="3366277" y="3956605"/>
            <a:ext cx="280200" cy="2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0" name="Google Shape;1700;p45"/>
          <p:cNvSpPr/>
          <p:nvPr/>
        </p:nvSpPr>
        <p:spPr>
          <a:xfrm>
            <a:off x="2642375" y="4567081"/>
            <a:ext cx="1254600" cy="193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[MASK]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701" name="Google Shape;1701;p45"/>
          <p:cNvCxnSpPr>
            <a:stCxn id="1700" idx="0"/>
            <a:endCxn id="1689" idx="2"/>
          </p:cNvCxnSpPr>
          <p:nvPr/>
        </p:nvCxnSpPr>
        <p:spPr>
          <a:xfrm rot="10800000">
            <a:off x="3269675" y="4399381"/>
            <a:ext cx="0" cy="167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2" name="Google Shape;1702;p45"/>
          <p:cNvCxnSpPr>
            <a:stCxn id="1687" idx="0"/>
            <a:endCxn id="1688" idx="2"/>
          </p:cNvCxnSpPr>
          <p:nvPr/>
        </p:nvCxnSpPr>
        <p:spPr>
          <a:xfrm rot="10800000">
            <a:off x="3268350" y="2795994"/>
            <a:ext cx="0" cy="12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3" name="Google Shape;1703;p45"/>
          <p:cNvSpPr/>
          <p:nvPr/>
        </p:nvSpPr>
        <p:spPr>
          <a:xfrm>
            <a:off x="2976375" y="1128744"/>
            <a:ext cx="586500" cy="1323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Linear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04" name="Google Shape;1704;p45"/>
          <p:cNvSpPr/>
          <p:nvPr/>
        </p:nvSpPr>
        <p:spPr>
          <a:xfrm>
            <a:off x="2976425" y="834594"/>
            <a:ext cx="586500" cy="1371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Softmax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705" name="Google Shape;1705;p45"/>
          <p:cNvCxnSpPr>
            <a:stCxn id="1703" idx="0"/>
            <a:endCxn id="1704" idx="2"/>
          </p:cNvCxnSpPr>
          <p:nvPr/>
        </p:nvCxnSpPr>
        <p:spPr>
          <a:xfrm rot="10800000">
            <a:off x="3269625" y="971844"/>
            <a:ext cx="0" cy="15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6" name="Google Shape;1706;p45"/>
          <p:cNvSpPr/>
          <p:nvPr/>
        </p:nvSpPr>
        <p:spPr>
          <a:xfrm>
            <a:off x="2642375" y="357567"/>
            <a:ext cx="1254600" cy="314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MLM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707" name="Google Shape;1707;p45"/>
          <p:cNvCxnSpPr>
            <a:stCxn id="1704" idx="0"/>
            <a:endCxn id="1706" idx="2"/>
          </p:cNvCxnSpPr>
          <p:nvPr/>
        </p:nvCxnSpPr>
        <p:spPr>
          <a:xfrm rot="10800000">
            <a:off x="3269675" y="672294"/>
            <a:ext cx="0" cy="162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8" name="Google Shape;1708;p45"/>
          <p:cNvSpPr/>
          <p:nvPr/>
        </p:nvSpPr>
        <p:spPr>
          <a:xfrm>
            <a:off x="2975088" y="1420569"/>
            <a:ext cx="586500" cy="557700"/>
          </a:xfrm>
          <a:prstGeom prst="roundRect">
            <a:avLst>
              <a:gd fmla="val 4771" name="adj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45"/>
          <p:cNvSpPr/>
          <p:nvPr/>
        </p:nvSpPr>
        <p:spPr>
          <a:xfrm>
            <a:off x="3051150" y="1730219"/>
            <a:ext cx="431700" cy="137100"/>
          </a:xfrm>
          <a:prstGeom prst="roundRect">
            <a:avLst>
              <a:gd fmla="val 4132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MHA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10" name="Google Shape;1710;p45"/>
          <p:cNvSpPr/>
          <p:nvPr/>
        </p:nvSpPr>
        <p:spPr>
          <a:xfrm>
            <a:off x="3051250" y="1469069"/>
            <a:ext cx="431700" cy="137100"/>
          </a:xfrm>
          <a:prstGeom prst="roundRect">
            <a:avLst>
              <a:gd fmla="val 4132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FF</a:t>
            </a:r>
            <a:endParaRPr sz="800"/>
          </a:p>
        </p:txBody>
      </p:sp>
      <p:cxnSp>
        <p:nvCxnSpPr>
          <p:cNvPr id="1711" name="Google Shape;1711;p45"/>
          <p:cNvCxnSpPr>
            <a:stCxn id="1709" idx="0"/>
            <a:endCxn id="1710" idx="2"/>
          </p:cNvCxnSpPr>
          <p:nvPr/>
        </p:nvCxnSpPr>
        <p:spPr>
          <a:xfrm rot="10800000">
            <a:off x="3267000" y="1606319"/>
            <a:ext cx="0" cy="123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2" name="Google Shape;1712;p45"/>
          <p:cNvCxnSpPr>
            <a:stCxn id="1688" idx="0"/>
            <a:endCxn id="1709" idx="2"/>
          </p:cNvCxnSpPr>
          <p:nvPr/>
        </p:nvCxnSpPr>
        <p:spPr>
          <a:xfrm rot="10800000">
            <a:off x="3267150" y="1867344"/>
            <a:ext cx="12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3" name="Google Shape;1713;p45"/>
          <p:cNvCxnSpPr>
            <a:stCxn id="1710" idx="0"/>
            <a:endCxn id="1703" idx="2"/>
          </p:cNvCxnSpPr>
          <p:nvPr/>
        </p:nvCxnSpPr>
        <p:spPr>
          <a:xfrm flipH="1" rot="10800000">
            <a:off x="3267100" y="1261169"/>
            <a:ext cx="2400" cy="207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4" name="Google Shape;1714;p45"/>
          <p:cNvSpPr/>
          <p:nvPr/>
        </p:nvSpPr>
        <p:spPr>
          <a:xfrm>
            <a:off x="3814638" y="2610544"/>
            <a:ext cx="586500" cy="557700"/>
          </a:xfrm>
          <a:prstGeom prst="roundRect">
            <a:avLst>
              <a:gd fmla="val 4771" name="adj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5" name="Google Shape;1715;p45"/>
          <p:cNvSpPr/>
          <p:nvPr/>
        </p:nvSpPr>
        <p:spPr>
          <a:xfrm>
            <a:off x="3890700" y="2920194"/>
            <a:ext cx="431700" cy="137100"/>
          </a:xfrm>
          <a:prstGeom prst="roundRect">
            <a:avLst>
              <a:gd fmla="val 4132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MHA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16" name="Google Shape;1716;p45"/>
          <p:cNvSpPr/>
          <p:nvPr/>
        </p:nvSpPr>
        <p:spPr>
          <a:xfrm>
            <a:off x="3890700" y="2659044"/>
            <a:ext cx="431700" cy="137100"/>
          </a:xfrm>
          <a:prstGeom prst="roundRect">
            <a:avLst>
              <a:gd fmla="val 4132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FF</a:t>
            </a:r>
            <a:endParaRPr sz="800"/>
          </a:p>
        </p:txBody>
      </p:sp>
      <p:sp>
        <p:nvSpPr>
          <p:cNvPr id="1717" name="Google Shape;1717;p45"/>
          <p:cNvSpPr/>
          <p:nvPr/>
        </p:nvSpPr>
        <p:spPr>
          <a:xfrm>
            <a:off x="3814650" y="4222579"/>
            <a:ext cx="586500" cy="1767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Embs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18" name="Google Shape;1718;p45"/>
          <p:cNvSpPr/>
          <p:nvPr/>
        </p:nvSpPr>
        <p:spPr>
          <a:xfrm>
            <a:off x="4011125" y="3862493"/>
            <a:ext cx="193500" cy="193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719" name="Google Shape;1719;p45"/>
          <p:cNvSpPr txBox="1"/>
          <p:nvPr/>
        </p:nvSpPr>
        <p:spPr>
          <a:xfrm>
            <a:off x="3970325" y="3828808"/>
            <a:ext cx="275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Nunito"/>
                <a:ea typeface="Nunito"/>
                <a:cs typeface="Nunito"/>
                <a:sym typeface="Nunito"/>
              </a:rPr>
              <a:t>+</a:t>
            </a:r>
            <a:endParaRPr b="1" sz="10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720" name="Google Shape;1720;p45"/>
          <p:cNvCxnSpPr>
            <a:stCxn id="1717" idx="0"/>
            <a:endCxn id="1718" idx="4"/>
          </p:cNvCxnSpPr>
          <p:nvPr/>
        </p:nvCxnSpPr>
        <p:spPr>
          <a:xfrm rot="10800000">
            <a:off x="4107900" y="4056079"/>
            <a:ext cx="0" cy="166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721" name="Google Shape;1721;p45"/>
          <p:cNvGrpSpPr/>
          <p:nvPr/>
        </p:nvGrpSpPr>
        <p:grpSpPr>
          <a:xfrm>
            <a:off x="4484677" y="3862485"/>
            <a:ext cx="193492" cy="193492"/>
            <a:chOff x="7890425" y="3464530"/>
            <a:chExt cx="365700" cy="365700"/>
          </a:xfrm>
        </p:grpSpPr>
        <p:sp>
          <p:nvSpPr>
            <p:cNvPr id="1722" name="Google Shape;1722;p45"/>
            <p:cNvSpPr/>
            <p:nvPr/>
          </p:nvSpPr>
          <p:spPr>
            <a:xfrm>
              <a:off x="7890425" y="3464530"/>
              <a:ext cx="365700" cy="3657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45"/>
            <p:cNvSpPr/>
            <p:nvPr/>
          </p:nvSpPr>
          <p:spPr>
            <a:xfrm>
              <a:off x="7890425" y="3550918"/>
              <a:ext cx="182700" cy="1827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45"/>
            <p:cNvSpPr/>
            <p:nvPr/>
          </p:nvSpPr>
          <p:spPr>
            <a:xfrm rot="10800000">
              <a:off x="8073425" y="3551068"/>
              <a:ext cx="182700" cy="1827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45"/>
            <p:cNvSpPr/>
            <p:nvPr/>
          </p:nvSpPr>
          <p:spPr>
            <a:xfrm rot="5400000">
              <a:off x="8073425" y="3550918"/>
              <a:ext cx="182700" cy="1827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45"/>
            <p:cNvSpPr/>
            <p:nvPr/>
          </p:nvSpPr>
          <p:spPr>
            <a:xfrm rot="-5400000">
              <a:off x="7890425" y="3551068"/>
              <a:ext cx="182700" cy="1827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727" name="Google Shape;1727;p45"/>
          <p:cNvCxnSpPr>
            <a:stCxn id="1726" idx="0"/>
            <a:endCxn id="1718" idx="6"/>
          </p:cNvCxnSpPr>
          <p:nvPr/>
        </p:nvCxnSpPr>
        <p:spPr>
          <a:xfrm flipH="1">
            <a:off x="4204477" y="3956605"/>
            <a:ext cx="280200" cy="2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28" name="Google Shape;1728;p45"/>
          <p:cNvSpPr/>
          <p:nvPr/>
        </p:nvSpPr>
        <p:spPr>
          <a:xfrm>
            <a:off x="3480575" y="4567081"/>
            <a:ext cx="1254600" cy="193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[MASK]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729" name="Google Shape;1729;p45"/>
          <p:cNvCxnSpPr>
            <a:stCxn id="1728" idx="0"/>
            <a:endCxn id="1717" idx="2"/>
          </p:cNvCxnSpPr>
          <p:nvPr/>
        </p:nvCxnSpPr>
        <p:spPr>
          <a:xfrm rot="10800000">
            <a:off x="4107875" y="4399381"/>
            <a:ext cx="0" cy="167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0" name="Google Shape;1730;p45"/>
          <p:cNvCxnSpPr>
            <a:stCxn id="1715" idx="0"/>
            <a:endCxn id="1716" idx="2"/>
          </p:cNvCxnSpPr>
          <p:nvPr/>
        </p:nvCxnSpPr>
        <p:spPr>
          <a:xfrm rot="10800000">
            <a:off x="4106550" y="2795994"/>
            <a:ext cx="0" cy="12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1" name="Google Shape;1731;p45"/>
          <p:cNvSpPr/>
          <p:nvPr/>
        </p:nvSpPr>
        <p:spPr>
          <a:xfrm>
            <a:off x="3814575" y="1128744"/>
            <a:ext cx="586500" cy="1323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Linear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32" name="Google Shape;1732;p45"/>
          <p:cNvSpPr/>
          <p:nvPr/>
        </p:nvSpPr>
        <p:spPr>
          <a:xfrm>
            <a:off x="3814625" y="834594"/>
            <a:ext cx="586500" cy="1371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Softmax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733" name="Google Shape;1733;p45"/>
          <p:cNvCxnSpPr>
            <a:stCxn id="1731" idx="0"/>
            <a:endCxn id="1732" idx="2"/>
          </p:cNvCxnSpPr>
          <p:nvPr/>
        </p:nvCxnSpPr>
        <p:spPr>
          <a:xfrm rot="10800000">
            <a:off x="4107825" y="971844"/>
            <a:ext cx="0" cy="15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4" name="Google Shape;1734;p45"/>
          <p:cNvSpPr/>
          <p:nvPr/>
        </p:nvSpPr>
        <p:spPr>
          <a:xfrm>
            <a:off x="3480575" y="357567"/>
            <a:ext cx="1254600" cy="314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MLM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735" name="Google Shape;1735;p45"/>
          <p:cNvCxnSpPr>
            <a:stCxn id="1732" idx="0"/>
            <a:endCxn id="1734" idx="2"/>
          </p:cNvCxnSpPr>
          <p:nvPr/>
        </p:nvCxnSpPr>
        <p:spPr>
          <a:xfrm rot="10800000">
            <a:off x="4107875" y="672294"/>
            <a:ext cx="0" cy="162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6" name="Google Shape;1736;p45"/>
          <p:cNvSpPr/>
          <p:nvPr/>
        </p:nvSpPr>
        <p:spPr>
          <a:xfrm>
            <a:off x="3813288" y="1420569"/>
            <a:ext cx="586500" cy="557700"/>
          </a:xfrm>
          <a:prstGeom prst="roundRect">
            <a:avLst>
              <a:gd fmla="val 4771" name="adj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7" name="Google Shape;1737;p45"/>
          <p:cNvSpPr/>
          <p:nvPr/>
        </p:nvSpPr>
        <p:spPr>
          <a:xfrm>
            <a:off x="3889350" y="1730219"/>
            <a:ext cx="431700" cy="137100"/>
          </a:xfrm>
          <a:prstGeom prst="roundRect">
            <a:avLst>
              <a:gd fmla="val 4132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MHA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38" name="Google Shape;1738;p45"/>
          <p:cNvSpPr/>
          <p:nvPr/>
        </p:nvSpPr>
        <p:spPr>
          <a:xfrm>
            <a:off x="3889450" y="1469069"/>
            <a:ext cx="431700" cy="137100"/>
          </a:xfrm>
          <a:prstGeom prst="roundRect">
            <a:avLst>
              <a:gd fmla="val 4132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FF</a:t>
            </a:r>
            <a:endParaRPr sz="800"/>
          </a:p>
        </p:txBody>
      </p:sp>
      <p:cxnSp>
        <p:nvCxnSpPr>
          <p:cNvPr id="1739" name="Google Shape;1739;p45"/>
          <p:cNvCxnSpPr>
            <a:stCxn id="1737" idx="0"/>
            <a:endCxn id="1738" idx="2"/>
          </p:cNvCxnSpPr>
          <p:nvPr/>
        </p:nvCxnSpPr>
        <p:spPr>
          <a:xfrm rot="10800000">
            <a:off x="4105200" y="1606319"/>
            <a:ext cx="0" cy="123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40" name="Google Shape;1740;p45"/>
          <p:cNvCxnSpPr>
            <a:stCxn id="1716" idx="0"/>
            <a:endCxn id="1737" idx="2"/>
          </p:cNvCxnSpPr>
          <p:nvPr/>
        </p:nvCxnSpPr>
        <p:spPr>
          <a:xfrm rot="10800000">
            <a:off x="4105350" y="1867344"/>
            <a:ext cx="12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41" name="Google Shape;1741;p45"/>
          <p:cNvCxnSpPr>
            <a:stCxn id="1738" idx="0"/>
            <a:endCxn id="1731" idx="2"/>
          </p:cNvCxnSpPr>
          <p:nvPr/>
        </p:nvCxnSpPr>
        <p:spPr>
          <a:xfrm flipH="1" rot="10800000">
            <a:off x="4105300" y="1261169"/>
            <a:ext cx="2400" cy="207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2" name="Google Shape;1742;p45"/>
          <p:cNvSpPr/>
          <p:nvPr/>
        </p:nvSpPr>
        <p:spPr>
          <a:xfrm>
            <a:off x="4652838" y="2610544"/>
            <a:ext cx="586500" cy="557700"/>
          </a:xfrm>
          <a:prstGeom prst="roundRect">
            <a:avLst>
              <a:gd fmla="val 4771" name="adj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3" name="Google Shape;1743;p45"/>
          <p:cNvSpPr/>
          <p:nvPr/>
        </p:nvSpPr>
        <p:spPr>
          <a:xfrm>
            <a:off x="4728900" y="2920194"/>
            <a:ext cx="431700" cy="137100"/>
          </a:xfrm>
          <a:prstGeom prst="roundRect">
            <a:avLst>
              <a:gd fmla="val 4132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MHA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44" name="Google Shape;1744;p45"/>
          <p:cNvSpPr/>
          <p:nvPr/>
        </p:nvSpPr>
        <p:spPr>
          <a:xfrm>
            <a:off x="4728900" y="2659044"/>
            <a:ext cx="431700" cy="137100"/>
          </a:xfrm>
          <a:prstGeom prst="roundRect">
            <a:avLst>
              <a:gd fmla="val 4132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FF</a:t>
            </a:r>
            <a:endParaRPr sz="800"/>
          </a:p>
        </p:txBody>
      </p:sp>
      <p:sp>
        <p:nvSpPr>
          <p:cNvPr id="1745" name="Google Shape;1745;p45"/>
          <p:cNvSpPr/>
          <p:nvPr/>
        </p:nvSpPr>
        <p:spPr>
          <a:xfrm>
            <a:off x="4652850" y="4222579"/>
            <a:ext cx="586500" cy="1767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Embs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46" name="Google Shape;1746;p45"/>
          <p:cNvSpPr/>
          <p:nvPr/>
        </p:nvSpPr>
        <p:spPr>
          <a:xfrm>
            <a:off x="4849325" y="3862493"/>
            <a:ext cx="193500" cy="193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747" name="Google Shape;1747;p45"/>
          <p:cNvSpPr txBox="1"/>
          <p:nvPr/>
        </p:nvSpPr>
        <p:spPr>
          <a:xfrm>
            <a:off x="4808525" y="3828808"/>
            <a:ext cx="275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Nunito"/>
                <a:ea typeface="Nunito"/>
                <a:cs typeface="Nunito"/>
                <a:sym typeface="Nunito"/>
              </a:rPr>
              <a:t>+</a:t>
            </a:r>
            <a:endParaRPr b="1" sz="10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748" name="Google Shape;1748;p45"/>
          <p:cNvCxnSpPr>
            <a:stCxn id="1745" idx="0"/>
            <a:endCxn id="1746" idx="4"/>
          </p:cNvCxnSpPr>
          <p:nvPr/>
        </p:nvCxnSpPr>
        <p:spPr>
          <a:xfrm rot="10800000">
            <a:off x="4946100" y="4056079"/>
            <a:ext cx="0" cy="166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749" name="Google Shape;1749;p45"/>
          <p:cNvGrpSpPr/>
          <p:nvPr/>
        </p:nvGrpSpPr>
        <p:grpSpPr>
          <a:xfrm>
            <a:off x="5322877" y="3862485"/>
            <a:ext cx="193492" cy="193492"/>
            <a:chOff x="7890425" y="3464530"/>
            <a:chExt cx="365700" cy="365700"/>
          </a:xfrm>
        </p:grpSpPr>
        <p:sp>
          <p:nvSpPr>
            <p:cNvPr id="1750" name="Google Shape;1750;p45"/>
            <p:cNvSpPr/>
            <p:nvPr/>
          </p:nvSpPr>
          <p:spPr>
            <a:xfrm>
              <a:off x="7890425" y="3464530"/>
              <a:ext cx="365700" cy="3657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45"/>
            <p:cNvSpPr/>
            <p:nvPr/>
          </p:nvSpPr>
          <p:spPr>
            <a:xfrm>
              <a:off x="7890425" y="3550918"/>
              <a:ext cx="182700" cy="1827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45"/>
            <p:cNvSpPr/>
            <p:nvPr/>
          </p:nvSpPr>
          <p:spPr>
            <a:xfrm rot="10800000">
              <a:off x="8073425" y="3551068"/>
              <a:ext cx="182700" cy="1827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45"/>
            <p:cNvSpPr/>
            <p:nvPr/>
          </p:nvSpPr>
          <p:spPr>
            <a:xfrm rot="5400000">
              <a:off x="8073425" y="3550918"/>
              <a:ext cx="182700" cy="1827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45"/>
            <p:cNvSpPr/>
            <p:nvPr/>
          </p:nvSpPr>
          <p:spPr>
            <a:xfrm rot="-5400000">
              <a:off x="7890425" y="3551068"/>
              <a:ext cx="182700" cy="1827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755" name="Google Shape;1755;p45"/>
          <p:cNvCxnSpPr>
            <a:stCxn id="1754" idx="0"/>
            <a:endCxn id="1746" idx="6"/>
          </p:cNvCxnSpPr>
          <p:nvPr/>
        </p:nvCxnSpPr>
        <p:spPr>
          <a:xfrm flipH="1">
            <a:off x="5042677" y="3956605"/>
            <a:ext cx="280200" cy="2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6" name="Google Shape;1756;p45"/>
          <p:cNvSpPr/>
          <p:nvPr/>
        </p:nvSpPr>
        <p:spPr>
          <a:xfrm>
            <a:off x="4318775" y="4567081"/>
            <a:ext cx="1254600" cy="193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[SEP]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757" name="Google Shape;1757;p45"/>
          <p:cNvCxnSpPr>
            <a:stCxn id="1756" idx="0"/>
            <a:endCxn id="1745" idx="2"/>
          </p:cNvCxnSpPr>
          <p:nvPr/>
        </p:nvCxnSpPr>
        <p:spPr>
          <a:xfrm rot="10800000">
            <a:off x="4946075" y="4399381"/>
            <a:ext cx="0" cy="167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58" name="Google Shape;1758;p45"/>
          <p:cNvCxnSpPr>
            <a:stCxn id="1743" idx="0"/>
            <a:endCxn id="1744" idx="2"/>
          </p:cNvCxnSpPr>
          <p:nvPr/>
        </p:nvCxnSpPr>
        <p:spPr>
          <a:xfrm rot="10800000">
            <a:off x="4944750" y="2795994"/>
            <a:ext cx="0" cy="12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9" name="Google Shape;1759;p45"/>
          <p:cNvSpPr/>
          <p:nvPr/>
        </p:nvSpPr>
        <p:spPr>
          <a:xfrm>
            <a:off x="4651488" y="1420569"/>
            <a:ext cx="586500" cy="557700"/>
          </a:xfrm>
          <a:prstGeom prst="roundRect">
            <a:avLst>
              <a:gd fmla="val 4771" name="adj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0" name="Google Shape;1760;p45"/>
          <p:cNvSpPr/>
          <p:nvPr/>
        </p:nvSpPr>
        <p:spPr>
          <a:xfrm>
            <a:off x="4727550" y="1730219"/>
            <a:ext cx="431700" cy="137100"/>
          </a:xfrm>
          <a:prstGeom prst="roundRect">
            <a:avLst>
              <a:gd fmla="val 4132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MHA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61" name="Google Shape;1761;p45"/>
          <p:cNvSpPr/>
          <p:nvPr/>
        </p:nvSpPr>
        <p:spPr>
          <a:xfrm>
            <a:off x="4727650" y="1469069"/>
            <a:ext cx="431700" cy="137100"/>
          </a:xfrm>
          <a:prstGeom prst="roundRect">
            <a:avLst>
              <a:gd fmla="val 4132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FF</a:t>
            </a:r>
            <a:endParaRPr sz="800"/>
          </a:p>
        </p:txBody>
      </p:sp>
      <p:cxnSp>
        <p:nvCxnSpPr>
          <p:cNvPr id="1762" name="Google Shape;1762;p45"/>
          <p:cNvCxnSpPr>
            <a:stCxn id="1760" idx="0"/>
            <a:endCxn id="1761" idx="2"/>
          </p:cNvCxnSpPr>
          <p:nvPr/>
        </p:nvCxnSpPr>
        <p:spPr>
          <a:xfrm rot="10800000">
            <a:off x="4943400" y="1606319"/>
            <a:ext cx="0" cy="123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3" name="Google Shape;1763;p45"/>
          <p:cNvCxnSpPr>
            <a:stCxn id="1744" idx="0"/>
            <a:endCxn id="1760" idx="2"/>
          </p:cNvCxnSpPr>
          <p:nvPr/>
        </p:nvCxnSpPr>
        <p:spPr>
          <a:xfrm rot="10800000">
            <a:off x="4943550" y="1867344"/>
            <a:ext cx="12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4" name="Google Shape;1764;p45"/>
          <p:cNvSpPr/>
          <p:nvPr/>
        </p:nvSpPr>
        <p:spPr>
          <a:xfrm>
            <a:off x="5491038" y="2610544"/>
            <a:ext cx="586500" cy="557700"/>
          </a:xfrm>
          <a:prstGeom prst="roundRect">
            <a:avLst>
              <a:gd fmla="val 4771" name="adj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5" name="Google Shape;1765;p45"/>
          <p:cNvSpPr/>
          <p:nvPr/>
        </p:nvSpPr>
        <p:spPr>
          <a:xfrm>
            <a:off x="5567100" y="2920194"/>
            <a:ext cx="431700" cy="137100"/>
          </a:xfrm>
          <a:prstGeom prst="roundRect">
            <a:avLst>
              <a:gd fmla="val 4132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MHA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66" name="Google Shape;1766;p45"/>
          <p:cNvSpPr/>
          <p:nvPr/>
        </p:nvSpPr>
        <p:spPr>
          <a:xfrm>
            <a:off x="5567100" y="2659044"/>
            <a:ext cx="431700" cy="137100"/>
          </a:xfrm>
          <a:prstGeom prst="roundRect">
            <a:avLst>
              <a:gd fmla="val 4132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FF</a:t>
            </a:r>
            <a:endParaRPr sz="800"/>
          </a:p>
        </p:txBody>
      </p:sp>
      <p:sp>
        <p:nvSpPr>
          <p:cNvPr id="1767" name="Google Shape;1767;p45"/>
          <p:cNvSpPr/>
          <p:nvPr/>
        </p:nvSpPr>
        <p:spPr>
          <a:xfrm>
            <a:off x="5491050" y="4222579"/>
            <a:ext cx="586500" cy="1767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Embs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68" name="Google Shape;1768;p45"/>
          <p:cNvSpPr/>
          <p:nvPr/>
        </p:nvSpPr>
        <p:spPr>
          <a:xfrm>
            <a:off x="5687525" y="3862493"/>
            <a:ext cx="193500" cy="193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769" name="Google Shape;1769;p45"/>
          <p:cNvSpPr txBox="1"/>
          <p:nvPr/>
        </p:nvSpPr>
        <p:spPr>
          <a:xfrm>
            <a:off x="5646725" y="3828808"/>
            <a:ext cx="275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Nunito"/>
                <a:ea typeface="Nunito"/>
                <a:cs typeface="Nunito"/>
                <a:sym typeface="Nunito"/>
              </a:rPr>
              <a:t>+</a:t>
            </a:r>
            <a:endParaRPr b="1" sz="10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770" name="Google Shape;1770;p45"/>
          <p:cNvCxnSpPr>
            <a:stCxn id="1767" idx="0"/>
            <a:endCxn id="1768" idx="4"/>
          </p:cNvCxnSpPr>
          <p:nvPr/>
        </p:nvCxnSpPr>
        <p:spPr>
          <a:xfrm rot="10800000">
            <a:off x="5784300" y="4056079"/>
            <a:ext cx="0" cy="166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771" name="Google Shape;1771;p45"/>
          <p:cNvGrpSpPr/>
          <p:nvPr/>
        </p:nvGrpSpPr>
        <p:grpSpPr>
          <a:xfrm>
            <a:off x="6161077" y="3862485"/>
            <a:ext cx="193492" cy="193492"/>
            <a:chOff x="7890425" y="3464530"/>
            <a:chExt cx="365700" cy="365700"/>
          </a:xfrm>
        </p:grpSpPr>
        <p:sp>
          <p:nvSpPr>
            <p:cNvPr id="1772" name="Google Shape;1772;p45"/>
            <p:cNvSpPr/>
            <p:nvPr/>
          </p:nvSpPr>
          <p:spPr>
            <a:xfrm>
              <a:off x="7890425" y="3464530"/>
              <a:ext cx="365700" cy="3657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45"/>
            <p:cNvSpPr/>
            <p:nvPr/>
          </p:nvSpPr>
          <p:spPr>
            <a:xfrm>
              <a:off x="7890425" y="3550918"/>
              <a:ext cx="182700" cy="1827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45"/>
            <p:cNvSpPr/>
            <p:nvPr/>
          </p:nvSpPr>
          <p:spPr>
            <a:xfrm rot="10800000">
              <a:off x="8073425" y="3551068"/>
              <a:ext cx="182700" cy="1827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45"/>
            <p:cNvSpPr/>
            <p:nvPr/>
          </p:nvSpPr>
          <p:spPr>
            <a:xfrm rot="5400000">
              <a:off x="8073425" y="3550918"/>
              <a:ext cx="182700" cy="1827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45"/>
            <p:cNvSpPr/>
            <p:nvPr/>
          </p:nvSpPr>
          <p:spPr>
            <a:xfrm rot="-5400000">
              <a:off x="7890425" y="3551068"/>
              <a:ext cx="182700" cy="1827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777" name="Google Shape;1777;p45"/>
          <p:cNvCxnSpPr>
            <a:stCxn id="1776" idx="0"/>
            <a:endCxn id="1768" idx="6"/>
          </p:cNvCxnSpPr>
          <p:nvPr/>
        </p:nvCxnSpPr>
        <p:spPr>
          <a:xfrm flipH="1">
            <a:off x="5880877" y="3956605"/>
            <a:ext cx="280200" cy="2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78" name="Google Shape;1778;p45"/>
          <p:cNvSpPr/>
          <p:nvPr/>
        </p:nvSpPr>
        <p:spPr>
          <a:xfrm>
            <a:off x="5156975" y="4567081"/>
            <a:ext cx="1254600" cy="193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Great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779" name="Google Shape;1779;p45"/>
          <p:cNvCxnSpPr>
            <a:stCxn id="1778" idx="0"/>
            <a:endCxn id="1767" idx="2"/>
          </p:cNvCxnSpPr>
          <p:nvPr/>
        </p:nvCxnSpPr>
        <p:spPr>
          <a:xfrm rot="10800000">
            <a:off x="5784275" y="4399381"/>
            <a:ext cx="0" cy="167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0" name="Google Shape;1780;p45"/>
          <p:cNvCxnSpPr>
            <a:stCxn id="1765" idx="0"/>
            <a:endCxn id="1766" idx="2"/>
          </p:cNvCxnSpPr>
          <p:nvPr/>
        </p:nvCxnSpPr>
        <p:spPr>
          <a:xfrm rot="10800000">
            <a:off x="5782950" y="2795994"/>
            <a:ext cx="0" cy="12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1" name="Google Shape;1781;p45"/>
          <p:cNvSpPr/>
          <p:nvPr/>
        </p:nvSpPr>
        <p:spPr>
          <a:xfrm>
            <a:off x="5489688" y="1420569"/>
            <a:ext cx="586500" cy="557700"/>
          </a:xfrm>
          <a:prstGeom prst="roundRect">
            <a:avLst>
              <a:gd fmla="val 4771" name="adj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p45"/>
          <p:cNvSpPr/>
          <p:nvPr/>
        </p:nvSpPr>
        <p:spPr>
          <a:xfrm>
            <a:off x="5565750" y="1730219"/>
            <a:ext cx="431700" cy="137100"/>
          </a:xfrm>
          <a:prstGeom prst="roundRect">
            <a:avLst>
              <a:gd fmla="val 4132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MHA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83" name="Google Shape;1783;p45"/>
          <p:cNvSpPr/>
          <p:nvPr/>
        </p:nvSpPr>
        <p:spPr>
          <a:xfrm>
            <a:off x="5565850" y="1469069"/>
            <a:ext cx="431700" cy="137100"/>
          </a:xfrm>
          <a:prstGeom prst="roundRect">
            <a:avLst>
              <a:gd fmla="val 4132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FF</a:t>
            </a:r>
            <a:endParaRPr sz="800"/>
          </a:p>
        </p:txBody>
      </p:sp>
      <p:cxnSp>
        <p:nvCxnSpPr>
          <p:cNvPr id="1784" name="Google Shape;1784;p45"/>
          <p:cNvCxnSpPr>
            <a:stCxn id="1782" idx="0"/>
            <a:endCxn id="1783" idx="2"/>
          </p:cNvCxnSpPr>
          <p:nvPr/>
        </p:nvCxnSpPr>
        <p:spPr>
          <a:xfrm rot="10800000">
            <a:off x="5781600" y="1606319"/>
            <a:ext cx="0" cy="123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5" name="Google Shape;1785;p45"/>
          <p:cNvCxnSpPr>
            <a:stCxn id="1766" idx="0"/>
            <a:endCxn id="1782" idx="2"/>
          </p:cNvCxnSpPr>
          <p:nvPr/>
        </p:nvCxnSpPr>
        <p:spPr>
          <a:xfrm rot="10800000">
            <a:off x="5781750" y="1867344"/>
            <a:ext cx="12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6" name="Google Shape;1786;p45"/>
          <p:cNvSpPr/>
          <p:nvPr/>
        </p:nvSpPr>
        <p:spPr>
          <a:xfrm>
            <a:off x="6329238" y="2610544"/>
            <a:ext cx="586500" cy="557700"/>
          </a:xfrm>
          <a:prstGeom prst="roundRect">
            <a:avLst>
              <a:gd fmla="val 4771" name="adj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45"/>
          <p:cNvSpPr/>
          <p:nvPr/>
        </p:nvSpPr>
        <p:spPr>
          <a:xfrm>
            <a:off x="6405300" y="2920194"/>
            <a:ext cx="431700" cy="137100"/>
          </a:xfrm>
          <a:prstGeom prst="roundRect">
            <a:avLst>
              <a:gd fmla="val 4132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MHA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88" name="Google Shape;1788;p45"/>
          <p:cNvSpPr/>
          <p:nvPr/>
        </p:nvSpPr>
        <p:spPr>
          <a:xfrm>
            <a:off x="6405300" y="2659044"/>
            <a:ext cx="431700" cy="137100"/>
          </a:xfrm>
          <a:prstGeom prst="roundRect">
            <a:avLst>
              <a:gd fmla="val 4132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FF</a:t>
            </a:r>
            <a:endParaRPr sz="800"/>
          </a:p>
        </p:txBody>
      </p:sp>
      <p:sp>
        <p:nvSpPr>
          <p:cNvPr id="1789" name="Google Shape;1789;p45"/>
          <p:cNvSpPr/>
          <p:nvPr/>
        </p:nvSpPr>
        <p:spPr>
          <a:xfrm>
            <a:off x="6329250" y="4222579"/>
            <a:ext cx="586500" cy="1767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Embs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90" name="Google Shape;1790;p45"/>
          <p:cNvSpPr/>
          <p:nvPr/>
        </p:nvSpPr>
        <p:spPr>
          <a:xfrm>
            <a:off x="6525725" y="3862493"/>
            <a:ext cx="193500" cy="193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791" name="Google Shape;1791;p45"/>
          <p:cNvSpPr txBox="1"/>
          <p:nvPr/>
        </p:nvSpPr>
        <p:spPr>
          <a:xfrm>
            <a:off x="6484925" y="3828808"/>
            <a:ext cx="275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Nunito"/>
                <a:ea typeface="Nunito"/>
                <a:cs typeface="Nunito"/>
                <a:sym typeface="Nunito"/>
              </a:rPr>
              <a:t>+</a:t>
            </a:r>
            <a:endParaRPr b="1" sz="10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792" name="Google Shape;1792;p45"/>
          <p:cNvCxnSpPr>
            <a:stCxn id="1789" idx="0"/>
            <a:endCxn id="1790" idx="4"/>
          </p:cNvCxnSpPr>
          <p:nvPr/>
        </p:nvCxnSpPr>
        <p:spPr>
          <a:xfrm rot="10800000">
            <a:off x="6622500" y="4056079"/>
            <a:ext cx="0" cy="166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793" name="Google Shape;1793;p45"/>
          <p:cNvGrpSpPr/>
          <p:nvPr/>
        </p:nvGrpSpPr>
        <p:grpSpPr>
          <a:xfrm>
            <a:off x="6999277" y="3862485"/>
            <a:ext cx="193492" cy="193492"/>
            <a:chOff x="7890425" y="3464530"/>
            <a:chExt cx="365700" cy="365700"/>
          </a:xfrm>
        </p:grpSpPr>
        <p:sp>
          <p:nvSpPr>
            <p:cNvPr id="1794" name="Google Shape;1794;p45"/>
            <p:cNvSpPr/>
            <p:nvPr/>
          </p:nvSpPr>
          <p:spPr>
            <a:xfrm>
              <a:off x="7890425" y="3464530"/>
              <a:ext cx="365700" cy="3657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45"/>
            <p:cNvSpPr/>
            <p:nvPr/>
          </p:nvSpPr>
          <p:spPr>
            <a:xfrm>
              <a:off x="7890425" y="3550918"/>
              <a:ext cx="182700" cy="1827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45"/>
            <p:cNvSpPr/>
            <p:nvPr/>
          </p:nvSpPr>
          <p:spPr>
            <a:xfrm rot="10800000">
              <a:off x="8073425" y="3551068"/>
              <a:ext cx="182700" cy="1827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45"/>
            <p:cNvSpPr/>
            <p:nvPr/>
          </p:nvSpPr>
          <p:spPr>
            <a:xfrm rot="5400000">
              <a:off x="8073425" y="3550918"/>
              <a:ext cx="182700" cy="1827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45"/>
            <p:cNvSpPr/>
            <p:nvPr/>
          </p:nvSpPr>
          <p:spPr>
            <a:xfrm rot="-5400000">
              <a:off x="7890425" y="3551068"/>
              <a:ext cx="182700" cy="1827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799" name="Google Shape;1799;p45"/>
          <p:cNvCxnSpPr>
            <a:stCxn id="1798" idx="0"/>
            <a:endCxn id="1790" idx="6"/>
          </p:cNvCxnSpPr>
          <p:nvPr/>
        </p:nvCxnSpPr>
        <p:spPr>
          <a:xfrm flipH="1">
            <a:off x="6719077" y="3956605"/>
            <a:ext cx="280200" cy="2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0" name="Google Shape;1800;p45"/>
          <p:cNvSpPr/>
          <p:nvPr/>
        </p:nvSpPr>
        <p:spPr>
          <a:xfrm>
            <a:off x="5995175" y="4567081"/>
            <a:ext cx="1254600" cy="193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[MASK]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801" name="Google Shape;1801;p45"/>
          <p:cNvCxnSpPr>
            <a:stCxn id="1800" idx="0"/>
            <a:endCxn id="1789" idx="2"/>
          </p:cNvCxnSpPr>
          <p:nvPr/>
        </p:nvCxnSpPr>
        <p:spPr>
          <a:xfrm rot="10800000">
            <a:off x="6622475" y="4399381"/>
            <a:ext cx="0" cy="167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2" name="Google Shape;1802;p45"/>
          <p:cNvCxnSpPr>
            <a:stCxn id="1787" idx="0"/>
            <a:endCxn id="1788" idx="2"/>
          </p:cNvCxnSpPr>
          <p:nvPr/>
        </p:nvCxnSpPr>
        <p:spPr>
          <a:xfrm rot="10800000">
            <a:off x="6621150" y="2795994"/>
            <a:ext cx="0" cy="12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3" name="Google Shape;1803;p45"/>
          <p:cNvSpPr/>
          <p:nvPr/>
        </p:nvSpPr>
        <p:spPr>
          <a:xfrm>
            <a:off x="6329175" y="1128744"/>
            <a:ext cx="586500" cy="1323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Linear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04" name="Google Shape;1804;p45"/>
          <p:cNvSpPr/>
          <p:nvPr/>
        </p:nvSpPr>
        <p:spPr>
          <a:xfrm>
            <a:off x="6329225" y="834594"/>
            <a:ext cx="586500" cy="1371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Softmax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805" name="Google Shape;1805;p45"/>
          <p:cNvCxnSpPr>
            <a:stCxn id="1803" idx="0"/>
            <a:endCxn id="1804" idx="2"/>
          </p:cNvCxnSpPr>
          <p:nvPr/>
        </p:nvCxnSpPr>
        <p:spPr>
          <a:xfrm rot="10800000">
            <a:off x="6622425" y="971844"/>
            <a:ext cx="0" cy="15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6" name="Google Shape;1806;p45"/>
          <p:cNvSpPr/>
          <p:nvPr/>
        </p:nvSpPr>
        <p:spPr>
          <a:xfrm>
            <a:off x="5995175" y="357567"/>
            <a:ext cx="1254600" cy="314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MLM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807" name="Google Shape;1807;p45"/>
          <p:cNvCxnSpPr>
            <a:stCxn id="1804" idx="0"/>
            <a:endCxn id="1806" idx="2"/>
          </p:cNvCxnSpPr>
          <p:nvPr/>
        </p:nvCxnSpPr>
        <p:spPr>
          <a:xfrm rot="10800000">
            <a:off x="6622475" y="672294"/>
            <a:ext cx="0" cy="162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8" name="Google Shape;1808;p45"/>
          <p:cNvSpPr/>
          <p:nvPr/>
        </p:nvSpPr>
        <p:spPr>
          <a:xfrm>
            <a:off x="6327888" y="1420569"/>
            <a:ext cx="586500" cy="557700"/>
          </a:xfrm>
          <a:prstGeom prst="roundRect">
            <a:avLst>
              <a:gd fmla="val 4771" name="adj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45"/>
          <p:cNvSpPr/>
          <p:nvPr/>
        </p:nvSpPr>
        <p:spPr>
          <a:xfrm>
            <a:off x="6403950" y="1730219"/>
            <a:ext cx="431700" cy="137100"/>
          </a:xfrm>
          <a:prstGeom prst="roundRect">
            <a:avLst>
              <a:gd fmla="val 4132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MHA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10" name="Google Shape;1810;p45"/>
          <p:cNvSpPr/>
          <p:nvPr/>
        </p:nvSpPr>
        <p:spPr>
          <a:xfrm>
            <a:off x="6404050" y="1469069"/>
            <a:ext cx="431700" cy="137100"/>
          </a:xfrm>
          <a:prstGeom prst="roundRect">
            <a:avLst>
              <a:gd fmla="val 4132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FF</a:t>
            </a:r>
            <a:endParaRPr sz="800"/>
          </a:p>
        </p:txBody>
      </p:sp>
      <p:cxnSp>
        <p:nvCxnSpPr>
          <p:cNvPr id="1811" name="Google Shape;1811;p45"/>
          <p:cNvCxnSpPr>
            <a:stCxn id="1809" idx="0"/>
            <a:endCxn id="1810" idx="2"/>
          </p:cNvCxnSpPr>
          <p:nvPr/>
        </p:nvCxnSpPr>
        <p:spPr>
          <a:xfrm rot="10800000">
            <a:off x="6619800" y="1606319"/>
            <a:ext cx="0" cy="123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2" name="Google Shape;1812;p45"/>
          <p:cNvCxnSpPr>
            <a:stCxn id="1788" idx="0"/>
            <a:endCxn id="1809" idx="2"/>
          </p:cNvCxnSpPr>
          <p:nvPr/>
        </p:nvCxnSpPr>
        <p:spPr>
          <a:xfrm rot="10800000">
            <a:off x="6619950" y="1867344"/>
            <a:ext cx="12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3" name="Google Shape;1813;p45"/>
          <p:cNvCxnSpPr>
            <a:stCxn id="1810" idx="0"/>
            <a:endCxn id="1803" idx="2"/>
          </p:cNvCxnSpPr>
          <p:nvPr/>
        </p:nvCxnSpPr>
        <p:spPr>
          <a:xfrm flipH="1" rot="10800000">
            <a:off x="6619900" y="1261169"/>
            <a:ext cx="2400" cy="207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4" name="Google Shape;1814;p45"/>
          <p:cNvSpPr/>
          <p:nvPr/>
        </p:nvSpPr>
        <p:spPr>
          <a:xfrm>
            <a:off x="7167438" y="2610544"/>
            <a:ext cx="586500" cy="557700"/>
          </a:xfrm>
          <a:prstGeom prst="roundRect">
            <a:avLst>
              <a:gd fmla="val 4771" name="adj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45"/>
          <p:cNvSpPr/>
          <p:nvPr/>
        </p:nvSpPr>
        <p:spPr>
          <a:xfrm>
            <a:off x="7243500" y="2920194"/>
            <a:ext cx="431700" cy="137100"/>
          </a:xfrm>
          <a:prstGeom prst="roundRect">
            <a:avLst>
              <a:gd fmla="val 4132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MHA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16" name="Google Shape;1816;p45"/>
          <p:cNvSpPr/>
          <p:nvPr/>
        </p:nvSpPr>
        <p:spPr>
          <a:xfrm>
            <a:off x="7243500" y="2659044"/>
            <a:ext cx="431700" cy="137100"/>
          </a:xfrm>
          <a:prstGeom prst="roundRect">
            <a:avLst>
              <a:gd fmla="val 4132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FF</a:t>
            </a:r>
            <a:endParaRPr sz="800"/>
          </a:p>
        </p:txBody>
      </p:sp>
      <p:sp>
        <p:nvSpPr>
          <p:cNvPr id="1817" name="Google Shape;1817;p45"/>
          <p:cNvSpPr/>
          <p:nvPr/>
        </p:nvSpPr>
        <p:spPr>
          <a:xfrm>
            <a:off x="7167450" y="4222579"/>
            <a:ext cx="586500" cy="1767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Embs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18" name="Google Shape;1818;p45"/>
          <p:cNvSpPr/>
          <p:nvPr/>
        </p:nvSpPr>
        <p:spPr>
          <a:xfrm>
            <a:off x="7363925" y="3862493"/>
            <a:ext cx="193500" cy="193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819" name="Google Shape;1819;p45"/>
          <p:cNvSpPr txBox="1"/>
          <p:nvPr/>
        </p:nvSpPr>
        <p:spPr>
          <a:xfrm>
            <a:off x="7323125" y="3828808"/>
            <a:ext cx="275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Nunito"/>
                <a:ea typeface="Nunito"/>
                <a:cs typeface="Nunito"/>
                <a:sym typeface="Nunito"/>
              </a:rPr>
              <a:t>+</a:t>
            </a:r>
            <a:endParaRPr b="1" sz="10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820" name="Google Shape;1820;p45"/>
          <p:cNvCxnSpPr>
            <a:stCxn id="1817" idx="0"/>
            <a:endCxn id="1818" idx="4"/>
          </p:cNvCxnSpPr>
          <p:nvPr/>
        </p:nvCxnSpPr>
        <p:spPr>
          <a:xfrm rot="10800000">
            <a:off x="7460700" y="4056079"/>
            <a:ext cx="0" cy="166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821" name="Google Shape;1821;p45"/>
          <p:cNvGrpSpPr/>
          <p:nvPr/>
        </p:nvGrpSpPr>
        <p:grpSpPr>
          <a:xfrm>
            <a:off x="7837477" y="3862485"/>
            <a:ext cx="193492" cy="193492"/>
            <a:chOff x="7890425" y="3464530"/>
            <a:chExt cx="365700" cy="365700"/>
          </a:xfrm>
        </p:grpSpPr>
        <p:sp>
          <p:nvSpPr>
            <p:cNvPr id="1822" name="Google Shape;1822;p45"/>
            <p:cNvSpPr/>
            <p:nvPr/>
          </p:nvSpPr>
          <p:spPr>
            <a:xfrm>
              <a:off x="7890425" y="3464530"/>
              <a:ext cx="365700" cy="3657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45"/>
            <p:cNvSpPr/>
            <p:nvPr/>
          </p:nvSpPr>
          <p:spPr>
            <a:xfrm>
              <a:off x="7890425" y="3550918"/>
              <a:ext cx="182700" cy="1827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45"/>
            <p:cNvSpPr/>
            <p:nvPr/>
          </p:nvSpPr>
          <p:spPr>
            <a:xfrm rot="10800000">
              <a:off x="8073425" y="3551068"/>
              <a:ext cx="182700" cy="1827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45"/>
            <p:cNvSpPr/>
            <p:nvPr/>
          </p:nvSpPr>
          <p:spPr>
            <a:xfrm rot="5400000">
              <a:off x="8073425" y="3550918"/>
              <a:ext cx="182700" cy="1827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45"/>
            <p:cNvSpPr/>
            <p:nvPr/>
          </p:nvSpPr>
          <p:spPr>
            <a:xfrm rot="-5400000">
              <a:off x="7890425" y="3551068"/>
              <a:ext cx="182700" cy="1827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827" name="Google Shape;1827;p45"/>
          <p:cNvCxnSpPr>
            <a:stCxn id="1826" idx="0"/>
            <a:endCxn id="1818" idx="6"/>
          </p:cNvCxnSpPr>
          <p:nvPr/>
        </p:nvCxnSpPr>
        <p:spPr>
          <a:xfrm flipH="1">
            <a:off x="7557277" y="3956605"/>
            <a:ext cx="280200" cy="2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8" name="Google Shape;1828;p45"/>
          <p:cNvSpPr/>
          <p:nvPr/>
        </p:nvSpPr>
        <p:spPr>
          <a:xfrm>
            <a:off x="6833375" y="4567081"/>
            <a:ext cx="1254600" cy="193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[SEP]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829" name="Google Shape;1829;p45"/>
          <p:cNvCxnSpPr>
            <a:stCxn id="1828" idx="0"/>
            <a:endCxn id="1817" idx="2"/>
          </p:cNvCxnSpPr>
          <p:nvPr/>
        </p:nvCxnSpPr>
        <p:spPr>
          <a:xfrm rot="10800000">
            <a:off x="7460675" y="4399381"/>
            <a:ext cx="0" cy="167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0" name="Google Shape;1830;p45"/>
          <p:cNvCxnSpPr>
            <a:stCxn id="1815" idx="0"/>
            <a:endCxn id="1816" idx="2"/>
          </p:cNvCxnSpPr>
          <p:nvPr/>
        </p:nvCxnSpPr>
        <p:spPr>
          <a:xfrm rot="10800000">
            <a:off x="7459350" y="2795994"/>
            <a:ext cx="0" cy="12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31" name="Google Shape;1831;p45"/>
          <p:cNvSpPr/>
          <p:nvPr/>
        </p:nvSpPr>
        <p:spPr>
          <a:xfrm>
            <a:off x="7166088" y="1420569"/>
            <a:ext cx="586500" cy="557700"/>
          </a:xfrm>
          <a:prstGeom prst="roundRect">
            <a:avLst>
              <a:gd fmla="val 4771" name="adj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2" name="Google Shape;1832;p45"/>
          <p:cNvSpPr/>
          <p:nvPr/>
        </p:nvSpPr>
        <p:spPr>
          <a:xfrm>
            <a:off x="7242150" y="1730219"/>
            <a:ext cx="431700" cy="137100"/>
          </a:xfrm>
          <a:prstGeom prst="roundRect">
            <a:avLst>
              <a:gd fmla="val 4132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MHA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33" name="Google Shape;1833;p45"/>
          <p:cNvSpPr/>
          <p:nvPr/>
        </p:nvSpPr>
        <p:spPr>
          <a:xfrm>
            <a:off x="7242250" y="1469069"/>
            <a:ext cx="431700" cy="137100"/>
          </a:xfrm>
          <a:prstGeom prst="roundRect">
            <a:avLst>
              <a:gd fmla="val 4132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FF</a:t>
            </a:r>
            <a:endParaRPr sz="800"/>
          </a:p>
        </p:txBody>
      </p:sp>
      <p:cxnSp>
        <p:nvCxnSpPr>
          <p:cNvPr id="1834" name="Google Shape;1834;p45"/>
          <p:cNvCxnSpPr>
            <a:stCxn id="1832" idx="0"/>
            <a:endCxn id="1833" idx="2"/>
          </p:cNvCxnSpPr>
          <p:nvPr/>
        </p:nvCxnSpPr>
        <p:spPr>
          <a:xfrm rot="10800000">
            <a:off x="7458000" y="1606319"/>
            <a:ext cx="0" cy="123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5" name="Google Shape;1835;p45"/>
          <p:cNvCxnSpPr>
            <a:stCxn id="1816" idx="0"/>
            <a:endCxn id="1832" idx="2"/>
          </p:cNvCxnSpPr>
          <p:nvPr/>
        </p:nvCxnSpPr>
        <p:spPr>
          <a:xfrm rot="10800000">
            <a:off x="7458150" y="1867344"/>
            <a:ext cx="12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6" name="Google Shape;1836;p45"/>
          <p:cNvCxnSpPr>
            <a:stCxn id="1616" idx="0"/>
            <a:endCxn id="1660" idx="2"/>
          </p:cNvCxnSpPr>
          <p:nvPr/>
        </p:nvCxnSpPr>
        <p:spPr>
          <a:xfrm flipH="1" rot="10800000">
            <a:off x="753750" y="1867344"/>
            <a:ext cx="8370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7" name="Google Shape;1837;p45"/>
          <p:cNvCxnSpPr>
            <a:stCxn id="1616" idx="0"/>
            <a:endCxn id="1682" idx="2"/>
          </p:cNvCxnSpPr>
          <p:nvPr/>
        </p:nvCxnSpPr>
        <p:spPr>
          <a:xfrm flipH="1" rot="10800000">
            <a:off x="753750" y="1867344"/>
            <a:ext cx="16752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8" name="Google Shape;1838;p45"/>
          <p:cNvCxnSpPr>
            <a:stCxn id="1616" idx="0"/>
            <a:endCxn id="1709" idx="2"/>
          </p:cNvCxnSpPr>
          <p:nvPr/>
        </p:nvCxnSpPr>
        <p:spPr>
          <a:xfrm flipH="1" rot="10800000">
            <a:off x="753750" y="1867344"/>
            <a:ext cx="25134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9" name="Google Shape;1839;p45"/>
          <p:cNvCxnSpPr>
            <a:stCxn id="1616" idx="0"/>
            <a:endCxn id="1737" idx="2"/>
          </p:cNvCxnSpPr>
          <p:nvPr/>
        </p:nvCxnSpPr>
        <p:spPr>
          <a:xfrm flipH="1" rot="10800000">
            <a:off x="753750" y="1867344"/>
            <a:ext cx="33516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0" name="Google Shape;1840;p45"/>
          <p:cNvCxnSpPr>
            <a:stCxn id="1616" idx="0"/>
            <a:endCxn id="1760" idx="2"/>
          </p:cNvCxnSpPr>
          <p:nvPr/>
        </p:nvCxnSpPr>
        <p:spPr>
          <a:xfrm flipH="1" rot="10800000">
            <a:off x="753750" y="1867344"/>
            <a:ext cx="41898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1" name="Google Shape;1841;p45"/>
          <p:cNvCxnSpPr>
            <a:stCxn id="1616" idx="0"/>
            <a:endCxn id="1782" idx="2"/>
          </p:cNvCxnSpPr>
          <p:nvPr/>
        </p:nvCxnSpPr>
        <p:spPr>
          <a:xfrm flipH="1" rot="10800000">
            <a:off x="753750" y="1867344"/>
            <a:ext cx="50280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2" name="Google Shape;1842;p45"/>
          <p:cNvCxnSpPr>
            <a:stCxn id="1616" idx="0"/>
            <a:endCxn id="1809" idx="2"/>
          </p:cNvCxnSpPr>
          <p:nvPr/>
        </p:nvCxnSpPr>
        <p:spPr>
          <a:xfrm flipH="1" rot="10800000">
            <a:off x="753750" y="1867344"/>
            <a:ext cx="58662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3" name="Google Shape;1843;p45"/>
          <p:cNvCxnSpPr>
            <a:stCxn id="1616" idx="0"/>
            <a:endCxn id="1832" idx="2"/>
          </p:cNvCxnSpPr>
          <p:nvPr/>
        </p:nvCxnSpPr>
        <p:spPr>
          <a:xfrm flipH="1" rot="10800000">
            <a:off x="753750" y="1867344"/>
            <a:ext cx="67044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4" name="Google Shape;1844;p45"/>
          <p:cNvCxnSpPr>
            <a:stCxn id="1644" idx="0"/>
            <a:endCxn id="1637" idx="2"/>
          </p:cNvCxnSpPr>
          <p:nvPr/>
        </p:nvCxnSpPr>
        <p:spPr>
          <a:xfrm rot="10800000">
            <a:off x="752550" y="1867344"/>
            <a:ext cx="8394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5" name="Google Shape;1845;p45"/>
          <p:cNvCxnSpPr>
            <a:stCxn id="1644" idx="0"/>
            <a:endCxn id="1682" idx="2"/>
          </p:cNvCxnSpPr>
          <p:nvPr/>
        </p:nvCxnSpPr>
        <p:spPr>
          <a:xfrm flipH="1" rot="10800000">
            <a:off x="1591950" y="1867344"/>
            <a:ext cx="8370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6" name="Google Shape;1846;p45"/>
          <p:cNvCxnSpPr>
            <a:stCxn id="1644" idx="0"/>
            <a:endCxn id="1709" idx="2"/>
          </p:cNvCxnSpPr>
          <p:nvPr/>
        </p:nvCxnSpPr>
        <p:spPr>
          <a:xfrm flipH="1" rot="10800000">
            <a:off x="1591950" y="1867344"/>
            <a:ext cx="16752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7" name="Google Shape;1847;p45"/>
          <p:cNvCxnSpPr>
            <a:stCxn id="1644" idx="0"/>
            <a:endCxn id="1737" idx="2"/>
          </p:cNvCxnSpPr>
          <p:nvPr/>
        </p:nvCxnSpPr>
        <p:spPr>
          <a:xfrm flipH="1" rot="10800000">
            <a:off x="1591950" y="1867344"/>
            <a:ext cx="25134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8" name="Google Shape;1848;p45"/>
          <p:cNvCxnSpPr>
            <a:stCxn id="1644" idx="0"/>
            <a:endCxn id="1760" idx="2"/>
          </p:cNvCxnSpPr>
          <p:nvPr/>
        </p:nvCxnSpPr>
        <p:spPr>
          <a:xfrm flipH="1" rot="10800000">
            <a:off x="1591950" y="1867344"/>
            <a:ext cx="33516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9" name="Google Shape;1849;p45"/>
          <p:cNvCxnSpPr>
            <a:stCxn id="1644" idx="0"/>
            <a:endCxn id="1782" idx="2"/>
          </p:cNvCxnSpPr>
          <p:nvPr/>
        </p:nvCxnSpPr>
        <p:spPr>
          <a:xfrm flipH="1" rot="10800000">
            <a:off x="1591950" y="1867344"/>
            <a:ext cx="41898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0" name="Google Shape;1850;p45"/>
          <p:cNvCxnSpPr>
            <a:stCxn id="1644" idx="0"/>
            <a:endCxn id="1809" idx="2"/>
          </p:cNvCxnSpPr>
          <p:nvPr/>
        </p:nvCxnSpPr>
        <p:spPr>
          <a:xfrm flipH="1" rot="10800000">
            <a:off x="1591950" y="1867344"/>
            <a:ext cx="50280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1" name="Google Shape;1851;p45"/>
          <p:cNvCxnSpPr>
            <a:stCxn id="1644" idx="0"/>
            <a:endCxn id="1832" idx="2"/>
          </p:cNvCxnSpPr>
          <p:nvPr/>
        </p:nvCxnSpPr>
        <p:spPr>
          <a:xfrm flipH="1" rot="10800000">
            <a:off x="1591950" y="1867344"/>
            <a:ext cx="58662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2" name="Google Shape;1852;p45"/>
          <p:cNvCxnSpPr>
            <a:stCxn id="1666" idx="0"/>
            <a:endCxn id="1637" idx="2"/>
          </p:cNvCxnSpPr>
          <p:nvPr/>
        </p:nvCxnSpPr>
        <p:spPr>
          <a:xfrm rot="10800000">
            <a:off x="752550" y="1867344"/>
            <a:ext cx="16776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3" name="Google Shape;1853;p45"/>
          <p:cNvCxnSpPr>
            <a:stCxn id="1666" idx="0"/>
            <a:endCxn id="1660" idx="2"/>
          </p:cNvCxnSpPr>
          <p:nvPr/>
        </p:nvCxnSpPr>
        <p:spPr>
          <a:xfrm rot="10800000">
            <a:off x="1590750" y="1867344"/>
            <a:ext cx="8394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4" name="Google Shape;1854;p45"/>
          <p:cNvCxnSpPr>
            <a:stCxn id="1666" idx="0"/>
            <a:endCxn id="1709" idx="2"/>
          </p:cNvCxnSpPr>
          <p:nvPr/>
        </p:nvCxnSpPr>
        <p:spPr>
          <a:xfrm flipH="1" rot="10800000">
            <a:off x="2430150" y="1867344"/>
            <a:ext cx="8370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5" name="Google Shape;1855;p45"/>
          <p:cNvCxnSpPr>
            <a:stCxn id="1666" idx="0"/>
            <a:endCxn id="1737" idx="2"/>
          </p:cNvCxnSpPr>
          <p:nvPr/>
        </p:nvCxnSpPr>
        <p:spPr>
          <a:xfrm flipH="1" rot="10800000">
            <a:off x="2430150" y="1867344"/>
            <a:ext cx="16752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6" name="Google Shape;1856;p45"/>
          <p:cNvCxnSpPr>
            <a:stCxn id="1666" idx="0"/>
            <a:endCxn id="1760" idx="2"/>
          </p:cNvCxnSpPr>
          <p:nvPr/>
        </p:nvCxnSpPr>
        <p:spPr>
          <a:xfrm flipH="1" rot="10800000">
            <a:off x="2430150" y="1867344"/>
            <a:ext cx="25134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7" name="Google Shape;1857;p45"/>
          <p:cNvCxnSpPr>
            <a:stCxn id="1666" idx="0"/>
            <a:endCxn id="1782" idx="2"/>
          </p:cNvCxnSpPr>
          <p:nvPr/>
        </p:nvCxnSpPr>
        <p:spPr>
          <a:xfrm flipH="1" rot="10800000">
            <a:off x="2430150" y="1867344"/>
            <a:ext cx="33516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8" name="Google Shape;1858;p45"/>
          <p:cNvCxnSpPr>
            <a:stCxn id="1666" idx="0"/>
            <a:endCxn id="1809" idx="2"/>
          </p:cNvCxnSpPr>
          <p:nvPr/>
        </p:nvCxnSpPr>
        <p:spPr>
          <a:xfrm flipH="1" rot="10800000">
            <a:off x="2430150" y="1867344"/>
            <a:ext cx="41898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9" name="Google Shape;1859;p45"/>
          <p:cNvCxnSpPr>
            <a:stCxn id="1666" idx="0"/>
            <a:endCxn id="1832" idx="2"/>
          </p:cNvCxnSpPr>
          <p:nvPr/>
        </p:nvCxnSpPr>
        <p:spPr>
          <a:xfrm flipH="1" rot="10800000">
            <a:off x="2430150" y="1867344"/>
            <a:ext cx="50280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0" name="Google Shape;1860;p45"/>
          <p:cNvCxnSpPr>
            <a:stCxn id="1688" idx="0"/>
            <a:endCxn id="1637" idx="2"/>
          </p:cNvCxnSpPr>
          <p:nvPr/>
        </p:nvCxnSpPr>
        <p:spPr>
          <a:xfrm rot="10800000">
            <a:off x="752550" y="1867344"/>
            <a:ext cx="25158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1" name="Google Shape;1861;p45"/>
          <p:cNvCxnSpPr>
            <a:stCxn id="1688" idx="0"/>
            <a:endCxn id="1660" idx="2"/>
          </p:cNvCxnSpPr>
          <p:nvPr/>
        </p:nvCxnSpPr>
        <p:spPr>
          <a:xfrm rot="10800000">
            <a:off x="1590750" y="1867344"/>
            <a:ext cx="16776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2" name="Google Shape;1862;p45"/>
          <p:cNvCxnSpPr>
            <a:stCxn id="1688" idx="0"/>
            <a:endCxn id="1682" idx="2"/>
          </p:cNvCxnSpPr>
          <p:nvPr/>
        </p:nvCxnSpPr>
        <p:spPr>
          <a:xfrm rot="10800000">
            <a:off x="2428950" y="1867344"/>
            <a:ext cx="8394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3" name="Google Shape;1863;p45"/>
          <p:cNvCxnSpPr>
            <a:stCxn id="1688" idx="0"/>
            <a:endCxn id="1737" idx="2"/>
          </p:cNvCxnSpPr>
          <p:nvPr/>
        </p:nvCxnSpPr>
        <p:spPr>
          <a:xfrm flipH="1" rot="10800000">
            <a:off x="3268350" y="1867344"/>
            <a:ext cx="8370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4" name="Google Shape;1864;p45"/>
          <p:cNvCxnSpPr>
            <a:stCxn id="1688" idx="0"/>
            <a:endCxn id="1760" idx="2"/>
          </p:cNvCxnSpPr>
          <p:nvPr/>
        </p:nvCxnSpPr>
        <p:spPr>
          <a:xfrm flipH="1" rot="10800000">
            <a:off x="3268350" y="1867344"/>
            <a:ext cx="16752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5" name="Google Shape;1865;p45"/>
          <p:cNvCxnSpPr>
            <a:stCxn id="1688" idx="0"/>
            <a:endCxn id="1782" idx="2"/>
          </p:cNvCxnSpPr>
          <p:nvPr/>
        </p:nvCxnSpPr>
        <p:spPr>
          <a:xfrm flipH="1" rot="10800000">
            <a:off x="3268350" y="1867344"/>
            <a:ext cx="25134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6" name="Google Shape;1866;p45"/>
          <p:cNvCxnSpPr>
            <a:stCxn id="1688" idx="0"/>
            <a:endCxn id="1809" idx="2"/>
          </p:cNvCxnSpPr>
          <p:nvPr/>
        </p:nvCxnSpPr>
        <p:spPr>
          <a:xfrm flipH="1" rot="10800000">
            <a:off x="3268350" y="1867344"/>
            <a:ext cx="33516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7" name="Google Shape;1867;p45"/>
          <p:cNvCxnSpPr>
            <a:stCxn id="1688" idx="0"/>
            <a:endCxn id="1832" idx="2"/>
          </p:cNvCxnSpPr>
          <p:nvPr/>
        </p:nvCxnSpPr>
        <p:spPr>
          <a:xfrm flipH="1" rot="10800000">
            <a:off x="3268350" y="1867344"/>
            <a:ext cx="41898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8" name="Google Shape;1868;p45"/>
          <p:cNvCxnSpPr>
            <a:stCxn id="1716" idx="0"/>
            <a:endCxn id="1637" idx="2"/>
          </p:cNvCxnSpPr>
          <p:nvPr/>
        </p:nvCxnSpPr>
        <p:spPr>
          <a:xfrm rot="10800000">
            <a:off x="752550" y="1867344"/>
            <a:ext cx="33540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9" name="Google Shape;1869;p45"/>
          <p:cNvCxnSpPr>
            <a:stCxn id="1716" idx="0"/>
            <a:endCxn id="1660" idx="2"/>
          </p:cNvCxnSpPr>
          <p:nvPr/>
        </p:nvCxnSpPr>
        <p:spPr>
          <a:xfrm rot="10800000">
            <a:off x="1590750" y="1867344"/>
            <a:ext cx="25158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0" name="Google Shape;1870;p45"/>
          <p:cNvCxnSpPr>
            <a:stCxn id="1716" idx="0"/>
            <a:endCxn id="1682" idx="2"/>
          </p:cNvCxnSpPr>
          <p:nvPr/>
        </p:nvCxnSpPr>
        <p:spPr>
          <a:xfrm rot="10800000">
            <a:off x="2428950" y="1867344"/>
            <a:ext cx="16776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1" name="Google Shape;1871;p45"/>
          <p:cNvCxnSpPr>
            <a:stCxn id="1716" idx="0"/>
            <a:endCxn id="1709" idx="2"/>
          </p:cNvCxnSpPr>
          <p:nvPr/>
        </p:nvCxnSpPr>
        <p:spPr>
          <a:xfrm rot="10800000">
            <a:off x="3267150" y="1867344"/>
            <a:ext cx="8394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2" name="Google Shape;1872;p45"/>
          <p:cNvCxnSpPr>
            <a:stCxn id="1716" idx="0"/>
            <a:endCxn id="1760" idx="2"/>
          </p:cNvCxnSpPr>
          <p:nvPr/>
        </p:nvCxnSpPr>
        <p:spPr>
          <a:xfrm flipH="1" rot="10800000">
            <a:off x="4106550" y="1867344"/>
            <a:ext cx="8370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3" name="Google Shape;1873;p45"/>
          <p:cNvCxnSpPr>
            <a:stCxn id="1716" idx="0"/>
            <a:endCxn id="1782" idx="2"/>
          </p:cNvCxnSpPr>
          <p:nvPr/>
        </p:nvCxnSpPr>
        <p:spPr>
          <a:xfrm flipH="1" rot="10800000">
            <a:off x="4106550" y="1867344"/>
            <a:ext cx="16752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4" name="Google Shape;1874;p45"/>
          <p:cNvCxnSpPr>
            <a:stCxn id="1716" idx="0"/>
            <a:endCxn id="1809" idx="2"/>
          </p:cNvCxnSpPr>
          <p:nvPr/>
        </p:nvCxnSpPr>
        <p:spPr>
          <a:xfrm flipH="1" rot="10800000">
            <a:off x="4106550" y="1867344"/>
            <a:ext cx="25134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5" name="Google Shape;1875;p45"/>
          <p:cNvCxnSpPr>
            <a:stCxn id="1716" idx="0"/>
            <a:endCxn id="1832" idx="2"/>
          </p:cNvCxnSpPr>
          <p:nvPr/>
        </p:nvCxnSpPr>
        <p:spPr>
          <a:xfrm flipH="1" rot="10800000">
            <a:off x="4106550" y="1867344"/>
            <a:ext cx="33516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6" name="Google Shape;1876;p45"/>
          <p:cNvCxnSpPr>
            <a:stCxn id="1744" idx="0"/>
            <a:endCxn id="1637" idx="2"/>
          </p:cNvCxnSpPr>
          <p:nvPr/>
        </p:nvCxnSpPr>
        <p:spPr>
          <a:xfrm rot="10800000">
            <a:off x="752550" y="1867344"/>
            <a:ext cx="41922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7" name="Google Shape;1877;p45"/>
          <p:cNvCxnSpPr>
            <a:stCxn id="1744" idx="0"/>
            <a:endCxn id="1660" idx="2"/>
          </p:cNvCxnSpPr>
          <p:nvPr/>
        </p:nvCxnSpPr>
        <p:spPr>
          <a:xfrm rot="10800000">
            <a:off x="1590750" y="1867344"/>
            <a:ext cx="33540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8" name="Google Shape;1878;p45"/>
          <p:cNvCxnSpPr>
            <a:stCxn id="1744" idx="0"/>
            <a:endCxn id="1682" idx="2"/>
          </p:cNvCxnSpPr>
          <p:nvPr/>
        </p:nvCxnSpPr>
        <p:spPr>
          <a:xfrm rot="10800000">
            <a:off x="2428950" y="1867344"/>
            <a:ext cx="25158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9" name="Google Shape;1879;p45"/>
          <p:cNvCxnSpPr>
            <a:stCxn id="1744" idx="0"/>
            <a:endCxn id="1709" idx="2"/>
          </p:cNvCxnSpPr>
          <p:nvPr/>
        </p:nvCxnSpPr>
        <p:spPr>
          <a:xfrm rot="10800000">
            <a:off x="3267150" y="1867344"/>
            <a:ext cx="16776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0" name="Google Shape;1880;p45"/>
          <p:cNvCxnSpPr>
            <a:stCxn id="1744" idx="0"/>
            <a:endCxn id="1737" idx="2"/>
          </p:cNvCxnSpPr>
          <p:nvPr/>
        </p:nvCxnSpPr>
        <p:spPr>
          <a:xfrm rot="10800000">
            <a:off x="4105350" y="1867344"/>
            <a:ext cx="8394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1" name="Google Shape;1881;p45"/>
          <p:cNvCxnSpPr>
            <a:stCxn id="1744" idx="0"/>
            <a:endCxn id="1782" idx="2"/>
          </p:cNvCxnSpPr>
          <p:nvPr/>
        </p:nvCxnSpPr>
        <p:spPr>
          <a:xfrm flipH="1" rot="10800000">
            <a:off x="4944750" y="1867344"/>
            <a:ext cx="8370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2" name="Google Shape;1882;p45"/>
          <p:cNvCxnSpPr>
            <a:stCxn id="1744" idx="0"/>
            <a:endCxn id="1809" idx="2"/>
          </p:cNvCxnSpPr>
          <p:nvPr/>
        </p:nvCxnSpPr>
        <p:spPr>
          <a:xfrm flipH="1" rot="10800000">
            <a:off x="4944750" y="1867344"/>
            <a:ext cx="16752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3" name="Google Shape;1883;p45"/>
          <p:cNvCxnSpPr>
            <a:stCxn id="1744" idx="0"/>
            <a:endCxn id="1832" idx="2"/>
          </p:cNvCxnSpPr>
          <p:nvPr/>
        </p:nvCxnSpPr>
        <p:spPr>
          <a:xfrm flipH="1" rot="10800000">
            <a:off x="4944750" y="1867344"/>
            <a:ext cx="25134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4" name="Google Shape;1884;p45"/>
          <p:cNvCxnSpPr>
            <a:stCxn id="1766" idx="0"/>
            <a:endCxn id="1637" idx="2"/>
          </p:cNvCxnSpPr>
          <p:nvPr/>
        </p:nvCxnSpPr>
        <p:spPr>
          <a:xfrm rot="10800000">
            <a:off x="752550" y="1867344"/>
            <a:ext cx="50304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5" name="Google Shape;1885;p45"/>
          <p:cNvCxnSpPr>
            <a:stCxn id="1766" idx="0"/>
            <a:endCxn id="1660" idx="2"/>
          </p:cNvCxnSpPr>
          <p:nvPr/>
        </p:nvCxnSpPr>
        <p:spPr>
          <a:xfrm rot="10800000">
            <a:off x="1590750" y="1867344"/>
            <a:ext cx="41922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6" name="Google Shape;1886;p45"/>
          <p:cNvCxnSpPr>
            <a:stCxn id="1766" idx="0"/>
            <a:endCxn id="1682" idx="2"/>
          </p:cNvCxnSpPr>
          <p:nvPr/>
        </p:nvCxnSpPr>
        <p:spPr>
          <a:xfrm rot="10800000">
            <a:off x="2428950" y="1867344"/>
            <a:ext cx="33540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7" name="Google Shape;1887;p45"/>
          <p:cNvCxnSpPr>
            <a:stCxn id="1766" idx="0"/>
            <a:endCxn id="1709" idx="2"/>
          </p:cNvCxnSpPr>
          <p:nvPr/>
        </p:nvCxnSpPr>
        <p:spPr>
          <a:xfrm rot="10800000">
            <a:off x="3267150" y="1867344"/>
            <a:ext cx="25158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8" name="Google Shape;1888;p45"/>
          <p:cNvCxnSpPr>
            <a:stCxn id="1766" idx="0"/>
            <a:endCxn id="1737" idx="2"/>
          </p:cNvCxnSpPr>
          <p:nvPr/>
        </p:nvCxnSpPr>
        <p:spPr>
          <a:xfrm rot="10800000">
            <a:off x="4105350" y="1867344"/>
            <a:ext cx="16776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9" name="Google Shape;1889;p45"/>
          <p:cNvCxnSpPr>
            <a:stCxn id="1766" idx="0"/>
            <a:endCxn id="1760" idx="2"/>
          </p:cNvCxnSpPr>
          <p:nvPr/>
        </p:nvCxnSpPr>
        <p:spPr>
          <a:xfrm rot="10800000">
            <a:off x="4943550" y="1867344"/>
            <a:ext cx="8394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0" name="Google Shape;1890;p45"/>
          <p:cNvCxnSpPr>
            <a:stCxn id="1766" idx="0"/>
            <a:endCxn id="1809" idx="2"/>
          </p:cNvCxnSpPr>
          <p:nvPr/>
        </p:nvCxnSpPr>
        <p:spPr>
          <a:xfrm flipH="1" rot="10800000">
            <a:off x="5782950" y="1867344"/>
            <a:ext cx="8370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1" name="Google Shape;1891;p45"/>
          <p:cNvCxnSpPr>
            <a:stCxn id="1766" idx="0"/>
            <a:endCxn id="1832" idx="2"/>
          </p:cNvCxnSpPr>
          <p:nvPr/>
        </p:nvCxnSpPr>
        <p:spPr>
          <a:xfrm flipH="1" rot="10800000">
            <a:off x="5782950" y="1867344"/>
            <a:ext cx="16752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2" name="Google Shape;1892;p45"/>
          <p:cNvCxnSpPr>
            <a:stCxn id="1788" idx="0"/>
            <a:endCxn id="1637" idx="2"/>
          </p:cNvCxnSpPr>
          <p:nvPr/>
        </p:nvCxnSpPr>
        <p:spPr>
          <a:xfrm rot="10800000">
            <a:off x="752550" y="1867344"/>
            <a:ext cx="58686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3" name="Google Shape;1893;p45"/>
          <p:cNvCxnSpPr>
            <a:stCxn id="1788" idx="0"/>
            <a:endCxn id="1660" idx="2"/>
          </p:cNvCxnSpPr>
          <p:nvPr/>
        </p:nvCxnSpPr>
        <p:spPr>
          <a:xfrm rot="10800000">
            <a:off x="1590750" y="1867344"/>
            <a:ext cx="50304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4" name="Google Shape;1894;p45"/>
          <p:cNvCxnSpPr>
            <a:stCxn id="1788" idx="0"/>
            <a:endCxn id="1682" idx="2"/>
          </p:cNvCxnSpPr>
          <p:nvPr/>
        </p:nvCxnSpPr>
        <p:spPr>
          <a:xfrm rot="10800000">
            <a:off x="2428950" y="1867344"/>
            <a:ext cx="41922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5" name="Google Shape;1895;p45"/>
          <p:cNvCxnSpPr>
            <a:stCxn id="1788" idx="0"/>
            <a:endCxn id="1709" idx="2"/>
          </p:cNvCxnSpPr>
          <p:nvPr/>
        </p:nvCxnSpPr>
        <p:spPr>
          <a:xfrm rot="10800000">
            <a:off x="3267150" y="1867344"/>
            <a:ext cx="33540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6" name="Google Shape;1896;p45"/>
          <p:cNvCxnSpPr>
            <a:stCxn id="1788" idx="0"/>
            <a:endCxn id="1737" idx="2"/>
          </p:cNvCxnSpPr>
          <p:nvPr/>
        </p:nvCxnSpPr>
        <p:spPr>
          <a:xfrm rot="10800000">
            <a:off x="4105350" y="1867344"/>
            <a:ext cx="25158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7" name="Google Shape;1897;p45"/>
          <p:cNvCxnSpPr>
            <a:stCxn id="1788" idx="0"/>
            <a:endCxn id="1760" idx="2"/>
          </p:cNvCxnSpPr>
          <p:nvPr/>
        </p:nvCxnSpPr>
        <p:spPr>
          <a:xfrm rot="10800000">
            <a:off x="4943550" y="1867344"/>
            <a:ext cx="16776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8" name="Google Shape;1898;p45"/>
          <p:cNvCxnSpPr>
            <a:stCxn id="1788" idx="0"/>
            <a:endCxn id="1782" idx="2"/>
          </p:cNvCxnSpPr>
          <p:nvPr/>
        </p:nvCxnSpPr>
        <p:spPr>
          <a:xfrm rot="10800000">
            <a:off x="5781750" y="1867344"/>
            <a:ext cx="8394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9" name="Google Shape;1899;p45"/>
          <p:cNvCxnSpPr>
            <a:stCxn id="1788" idx="0"/>
            <a:endCxn id="1832" idx="2"/>
          </p:cNvCxnSpPr>
          <p:nvPr/>
        </p:nvCxnSpPr>
        <p:spPr>
          <a:xfrm flipH="1" rot="10800000">
            <a:off x="6621150" y="1867344"/>
            <a:ext cx="8370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0" name="Google Shape;1900;p45"/>
          <p:cNvCxnSpPr>
            <a:stCxn id="1816" idx="0"/>
            <a:endCxn id="1809" idx="2"/>
          </p:cNvCxnSpPr>
          <p:nvPr/>
        </p:nvCxnSpPr>
        <p:spPr>
          <a:xfrm rot="10800000">
            <a:off x="6619950" y="1867344"/>
            <a:ext cx="8394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1" name="Google Shape;1901;p45"/>
          <p:cNvCxnSpPr>
            <a:stCxn id="1816" idx="0"/>
            <a:endCxn id="1782" idx="2"/>
          </p:cNvCxnSpPr>
          <p:nvPr/>
        </p:nvCxnSpPr>
        <p:spPr>
          <a:xfrm rot="10800000">
            <a:off x="5781750" y="1867344"/>
            <a:ext cx="16776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2" name="Google Shape;1902;p45"/>
          <p:cNvCxnSpPr>
            <a:stCxn id="1816" idx="0"/>
            <a:endCxn id="1760" idx="2"/>
          </p:cNvCxnSpPr>
          <p:nvPr/>
        </p:nvCxnSpPr>
        <p:spPr>
          <a:xfrm rot="10800000">
            <a:off x="4943550" y="1867344"/>
            <a:ext cx="25158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3" name="Google Shape;1903;p45"/>
          <p:cNvCxnSpPr>
            <a:stCxn id="1816" idx="0"/>
            <a:endCxn id="1737" idx="2"/>
          </p:cNvCxnSpPr>
          <p:nvPr/>
        </p:nvCxnSpPr>
        <p:spPr>
          <a:xfrm rot="10800000">
            <a:off x="4105350" y="1867344"/>
            <a:ext cx="33540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4" name="Google Shape;1904;p45"/>
          <p:cNvCxnSpPr>
            <a:stCxn id="1816" idx="0"/>
            <a:endCxn id="1709" idx="2"/>
          </p:cNvCxnSpPr>
          <p:nvPr/>
        </p:nvCxnSpPr>
        <p:spPr>
          <a:xfrm rot="10800000">
            <a:off x="3267150" y="1867344"/>
            <a:ext cx="41922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5" name="Google Shape;1905;p45"/>
          <p:cNvCxnSpPr>
            <a:stCxn id="1816" idx="0"/>
            <a:endCxn id="1682" idx="2"/>
          </p:cNvCxnSpPr>
          <p:nvPr/>
        </p:nvCxnSpPr>
        <p:spPr>
          <a:xfrm rot="10800000">
            <a:off x="2428950" y="1867344"/>
            <a:ext cx="50304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6" name="Google Shape;1906;p45"/>
          <p:cNvCxnSpPr>
            <a:stCxn id="1816" idx="0"/>
            <a:endCxn id="1660" idx="2"/>
          </p:cNvCxnSpPr>
          <p:nvPr/>
        </p:nvCxnSpPr>
        <p:spPr>
          <a:xfrm rot="10800000">
            <a:off x="1590750" y="1867344"/>
            <a:ext cx="58686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7" name="Google Shape;1907;p45"/>
          <p:cNvCxnSpPr>
            <a:stCxn id="1816" idx="0"/>
            <a:endCxn id="1637" idx="2"/>
          </p:cNvCxnSpPr>
          <p:nvPr/>
        </p:nvCxnSpPr>
        <p:spPr>
          <a:xfrm rot="10800000">
            <a:off x="752550" y="1867344"/>
            <a:ext cx="67068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8" name="Google Shape;1908;p45"/>
          <p:cNvCxnSpPr/>
          <p:nvPr/>
        </p:nvCxnSpPr>
        <p:spPr>
          <a:xfrm rot="10800000">
            <a:off x="752250" y="3061342"/>
            <a:ext cx="15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9" name="Google Shape;1909;p45"/>
          <p:cNvCxnSpPr/>
          <p:nvPr/>
        </p:nvCxnSpPr>
        <p:spPr>
          <a:xfrm rot="10800000">
            <a:off x="1590450" y="3061342"/>
            <a:ext cx="15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0" name="Google Shape;1910;p45"/>
          <p:cNvCxnSpPr/>
          <p:nvPr/>
        </p:nvCxnSpPr>
        <p:spPr>
          <a:xfrm rot="10800000">
            <a:off x="2428650" y="3061342"/>
            <a:ext cx="15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1" name="Google Shape;1911;p45"/>
          <p:cNvCxnSpPr/>
          <p:nvPr/>
        </p:nvCxnSpPr>
        <p:spPr>
          <a:xfrm rot="10800000">
            <a:off x="3266850" y="3061342"/>
            <a:ext cx="15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2" name="Google Shape;1912;p45"/>
          <p:cNvCxnSpPr/>
          <p:nvPr/>
        </p:nvCxnSpPr>
        <p:spPr>
          <a:xfrm rot="10800000">
            <a:off x="4105050" y="3061342"/>
            <a:ext cx="15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3" name="Google Shape;1913;p45"/>
          <p:cNvCxnSpPr/>
          <p:nvPr/>
        </p:nvCxnSpPr>
        <p:spPr>
          <a:xfrm rot="10800000">
            <a:off x="6619650" y="3061342"/>
            <a:ext cx="15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4" name="Google Shape;1914;p45"/>
          <p:cNvCxnSpPr/>
          <p:nvPr/>
        </p:nvCxnSpPr>
        <p:spPr>
          <a:xfrm rot="10800000">
            <a:off x="7457850" y="3061342"/>
            <a:ext cx="15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5" name="Google Shape;1915;p45"/>
          <p:cNvCxnSpPr/>
          <p:nvPr/>
        </p:nvCxnSpPr>
        <p:spPr>
          <a:xfrm flipH="1" rot="10800000">
            <a:off x="753750" y="3061342"/>
            <a:ext cx="16752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6" name="Google Shape;1916;p45"/>
          <p:cNvCxnSpPr/>
          <p:nvPr/>
        </p:nvCxnSpPr>
        <p:spPr>
          <a:xfrm flipH="1" rot="10800000">
            <a:off x="753750" y="3061342"/>
            <a:ext cx="25131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7" name="Google Shape;1917;p45"/>
          <p:cNvCxnSpPr/>
          <p:nvPr/>
        </p:nvCxnSpPr>
        <p:spPr>
          <a:xfrm flipH="1" rot="10800000">
            <a:off x="753750" y="3061342"/>
            <a:ext cx="33516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8" name="Google Shape;1918;p45"/>
          <p:cNvCxnSpPr/>
          <p:nvPr/>
        </p:nvCxnSpPr>
        <p:spPr>
          <a:xfrm flipH="1" rot="10800000">
            <a:off x="753750" y="3061342"/>
            <a:ext cx="41895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9" name="Google Shape;1919;p45"/>
          <p:cNvCxnSpPr/>
          <p:nvPr/>
        </p:nvCxnSpPr>
        <p:spPr>
          <a:xfrm flipH="1" rot="10800000">
            <a:off x="753750" y="3061342"/>
            <a:ext cx="50280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0" name="Google Shape;1920;p45"/>
          <p:cNvCxnSpPr/>
          <p:nvPr/>
        </p:nvCxnSpPr>
        <p:spPr>
          <a:xfrm flipH="1" rot="10800000">
            <a:off x="753750" y="3061342"/>
            <a:ext cx="58662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1" name="Google Shape;1921;p45"/>
          <p:cNvCxnSpPr/>
          <p:nvPr/>
        </p:nvCxnSpPr>
        <p:spPr>
          <a:xfrm flipH="1" rot="10800000">
            <a:off x="753750" y="3061342"/>
            <a:ext cx="67044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2" name="Google Shape;1922;p45"/>
          <p:cNvCxnSpPr/>
          <p:nvPr/>
        </p:nvCxnSpPr>
        <p:spPr>
          <a:xfrm rot="10800000">
            <a:off x="752550" y="3061342"/>
            <a:ext cx="8394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3" name="Google Shape;1923;p45"/>
          <p:cNvCxnSpPr/>
          <p:nvPr/>
        </p:nvCxnSpPr>
        <p:spPr>
          <a:xfrm flipH="1" rot="10800000">
            <a:off x="1591950" y="3061342"/>
            <a:ext cx="8370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4" name="Google Shape;1924;p45"/>
          <p:cNvCxnSpPr/>
          <p:nvPr/>
        </p:nvCxnSpPr>
        <p:spPr>
          <a:xfrm flipH="1" rot="10800000">
            <a:off x="1591950" y="3061342"/>
            <a:ext cx="16752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5" name="Google Shape;1925;p45"/>
          <p:cNvCxnSpPr/>
          <p:nvPr/>
        </p:nvCxnSpPr>
        <p:spPr>
          <a:xfrm flipH="1" rot="10800000">
            <a:off x="1591950" y="3061342"/>
            <a:ext cx="25131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6" name="Google Shape;1926;p45"/>
          <p:cNvCxnSpPr/>
          <p:nvPr/>
        </p:nvCxnSpPr>
        <p:spPr>
          <a:xfrm flipH="1" rot="10800000">
            <a:off x="1591950" y="3061342"/>
            <a:ext cx="33516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7" name="Google Shape;1927;p45"/>
          <p:cNvCxnSpPr/>
          <p:nvPr/>
        </p:nvCxnSpPr>
        <p:spPr>
          <a:xfrm flipH="1" rot="10800000">
            <a:off x="1591950" y="3061342"/>
            <a:ext cx="41895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8" name="Google Shape;1928;p45"/>
          <p:cNvCxnSpPr/>
          <p:nvPr/>
        </p:nvCxnSpPr>
        <p:spPr>
          <a:xfrm flipH="1" rot="10800000">
            <a:off x="1591950" y="3061342"/>
            <a:ext cx="50280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9" name="Google Shape;1929;p45"/>
          <p:cNvCxnSpPr/>
          <p:nvPr/>
        </p:nvCxnSpPr>
        <p:spPr>
          <a:xfrm flipH="1" rot="10800000">
            <a:off x="1591950" y="3061342"/>
            <a:ext cx="58662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0" name="Google Shape;1930;p45"/>
          <p:cNvCxnSpPr/>
          <p:nvPr/>
        </p:nvCxnSpPr>
        <p:spPr>
          <a:xfrm rot="10800000">
            <a:off x="752250" y="3061342"/>
            <a:ext cx="16779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1" name="Google Shape;1931;p45"/>
          <p:cNvCxnSpPr/>
          <p:nvPr/>
        </p:nvCxnSpPr>
        <p:spPr>
          <a:xfrm rot="10800000">
            <a:off x="1590750" y="3061342"/>
            <a:ext cx="8394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2" name="Google Shape;1932;p45"/>
          <p:cNvCxnSpPr/>
          <p:nvPr/>
        </p:nvCxnSpPr>
        <p:spPr>
          <a:xfrm flipH="1" rot="10800000">
            <a:off x="2430150" y="3061342"/>
            <a:ext cx="8370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3" name="Google Shape;1933;p45"/>
          <p:cNvCxnSpPr/>
          <p:nvPr/>
        </p:nvCxnSpPr>
        <p:spPr>
          <a:xfrm flipH="1" rot="10800000">
            <a:off x="2430150" y="3061342"/>
            <a:ext cx="16752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4" name="Google Shape;1934;p45"/>
          <p:cNvCxnSpPr/>
          <p:nvPr/>
        </p:nvCxnSpPr>
        <p:spPr>
          <a:xfrm flipH="1" rot="10800000">
            <a:off x="2430150" y="3061342"/>
            <a:ext cx="25131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5" name="Google Shape;1935;p45"/>
          <p:cNvCxnSpPr/>
          <p:nvPr/>
        </p:nvCxnSpPr>
        <p:spPr>
          <a:xfrm flipH="1" rot="10800000">
            <a:off x="2430150" y="3061342"/>
            <a:ext cx="33516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6" name="Google Shape;1936;p45"/>
          <p:cNvCxnSpPr/>
          <p:nvPr/>
        </p:nvCxnSpPr>
        <p:spPr>
          <a:xfrm flipH="1" rot="10800000">
            <a:off x="2430150" y="3061342"/>
            <a:ext cx="41895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7" name="Google Shape;1937;p45"/>
          <p:cNvCxnSpPr/>
          <p:nvPr/>
        </p:nvCxnSpPr>
        <p:spPr>
          <a:xfrm flipH="1" rot="10800000">
            <a:off x="2430150" y="3061342"/>
            <a:ext cx="50280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8" name="Google Shape;1938;p45"/>
          <p:cNvCxnSpPr/>
          <p:nvPr/>
        </p:nvCxnSpPr>
        <p:spPr>
          <a:xfrm rot="10800000">
            <a:off x="752250" y="3061342"/>
            <a:ext cx="25161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9" name="Google Shape;1939;p45"/>
          <p:cNvCxnSpPr/>
          <p:nvPr/>
        </p:nvCxnSpPr>
        <p:spPr>
          <a:xfrm rot="10800000">
            <a:off x="1590450" y="3061342"/>
            <a:ext cx="16779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0" name="Google Shape;1940;p45"/>
          <p:cNvCxnSpPr/>
          <p:nvPr/>
        </p:nvCxnSpPr>
        <p:spPr>
          <a:xfrm rot="10800000">
            <a:off x="2428950" y="3061342"/>
            <a:ext cx="8394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1" name="Google Shape;1941;p45"/>
          <p:cNvCxnSpPr/>
          <p:nvPr/>
        </p:nvCxnSpPr>
        <p:spPr>
          <a:xfrm flipH="1" rot="10800000">
            <a:off x="3268350" y="3061342"/>
            <a:ext cx="8370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2" name="Google Shape;1942;p45"/>
          <p:cNvCxnSpPr/>
          <p:nvPr/>
        </p:nvCxnSpPr>
        <p:spPr>
          <a:xfrm flipH="1" rot="10800000">
            <a:off x="3268350" y="3061342"/>
            <a:ext cx="16752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3" name="Google Shape;1943;p45"/>
          <p:cNvCxnSpPr/>
          <p:nvPr/>
        </p:nvCxnSpPr>
        <p:spPr>
          <a:xfrm flipH="1" rot="10800000">
            <a:off x="3268350" y="3061342"/>
            <a:ext cx="25131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4" name="Google Shape;1944;p45"/>
          <p:cNvCxnSpPr/>
          <p:nvPr/>
        </p:nvCxnSpPr>
        <p:spPr>
          <a:xfrm flipH="1" rot="10800000">
            <a:off x="3268350" y="3061342"/>
            <a:ext cx="33516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5" name="Google Shape;1945;p45"/>
          <p:cNvCxnSpPr/>
          <p:nvPr/>
        </p:nvCxnSpPr>
        <p:spPr>
          <a:xfrm flipH="1" rot="10800000">
            <a:off x="3268350" y="3061342"/>
            <a:ext cx="41895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6" name="Google Shape;1946;p45"/>
          <p:cNvCxnSpPr/>
          <p:nvPr/>
        </p:nvCxnSpPr>
        <p:spPr>
          <a:xfrm rot="10800000">
            <a:off x="752550" y="3061342"/>
            <a:ext cx="33540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7" name="Google Shape;1947;p45"/>
          <p:cNvCxnSpPr/>
          <p:nvPr/>
        </p:nvCxnSpPr>
        <p:spPr>
          <a:xfrm rot="10800000">
            <a:off x="1590450" y="3061342"/>
            <a:ext cx="25161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8" name="Google Shape;1948;p45"/>
          <p:cNvCxnSpPr/>
          <p:nvPr/>
        </p:nvCxnSpPr>
        <p:spPr>
          <a:xfrm rot="10800000">
            <a:off x="2428650" y="3061342"/>
            <a:ext cx="16779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9" name="Google Shape;1949;p45"/>
          <p:cNvCxnSpPr/>
          <p:nvPr/>
        </p:nvCxnSpPr>
        <p:spPr>
          <a:xfrm rot="10800000">
            <a:off x="3267150" y="3061342"/>
            <a:ext cx="8394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0" name="Google Shape;1950;p45"/>
          <p:cNvCxnSpPr/>
          <p:nvPr/>
        </p:nvCxnSpPr>
        <p:spPr>
          <a:xfrm flipH="1" rot="10800000">
            <a:off x="4106550" y="3061342"/>
            <a:ext cx="8370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1" name="Google Shape;1951;p45"/>
          <p:cNvCxnSpPr/>
          <p:nvPr/>
        </p:nvCxnSpPr>
        <p:spPr>
          <a:xfrm flipH="1" rot="10800000">
            <a:off x="4106550" y="3061342"/>
            <a:ext cx="16752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2" name="Google Shape;1952;p45"/>
          <p:cNvCxnSpPr/>
          <p:nvPr/>
        </p:nvCxnSpPr>
        <p:spPr>
          <a:xfrm flipH="1" rot="10800000">
            <a:off x="4106550" y="3061342"/>
            <a:ext cx="25131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3" name="Google Shape;1953;p45"/>
          <p:cNvCxnSpPr/>
          <p:nvPr/>
        </p:nvCxnSpPr>
        <p:spPr>
          <a:xfrm flipH="1" rot="10800000">
            <a:off x="4106550" y="3061342"/>
            <a:ext cx="33516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4" name="Google Shape;1954;p45"/>
          <p:cNvCxnSpPr/>
          <p:nvPr/>
        </p:nvCxnSpPr>
        <p:spPr>
          <a:xfrm rot="10800000">
            <a:off x="752250" y="3061342"/>
            <a:ext cx="41925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5" name="Google Shape;1955;p45"/>
          <p:cNvCxnSpPr/>
          <p:nvPr/>
        </p:nvCxnSpPr>
        <p:spPr>
          <a:xfrm rot="10800000">
            <a:off x="1590750" y="3061342"/>
            <a:ext cx="33540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6" name="Google Shape;1956;p45"/>
          <p:cNvCxnSpPr/>
          <p:nvPr/>
        </p:nvCxnSpPr>
        <p:spPr>
          <a:xfrm rot="10800000">
            <a:off x="2428650" y="3061342"/>
            <a:ext cx="25161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7" name="Google Shape;1957;p45"/>
          <p:cNvCxnSpPr/>
          <p:nvPr/>
        </p:nvCxnSpPr>
        <p:spPr>
          <a:xfrm rot="10800000">
            <a:off x="3266850" y="3061342"/>
            <a:ext cx="16779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8" name="Google Shape;1958;p45"/>
          <p:cNvCxnSpPr/>
          <p:nvPr/>
        </p:nvCxnSpPr>
        <p:spPr>
          <a:xfrm rot="10800000">
            <a:off x="4105350" y="3061342"/>
            <a:ext cx="8394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9" name="Google Shape;1959;p45"/>
          <p:cNvCxnSpPr/>
          <p:nvPr/>
        </p:nvCxnSpPr>
        <p:spPr>
          <a:xfrm flipH="1" rot="10800000">
            <a:off x="4944750" y="3061342"/>
            <a:ext cx="8370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0" name="Google Shape;1960;p45"/>
          <p:cNvCxnSpPr/>
          <p:nvPr/>
        </p:nvCxnSpPr>
        <p:spPr>
          <a:xfrm flipH="1" rot="10800000">
            <a:off x="4944750" y="3061342"/>
            <a:ext cx="16752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1" name="Google Shape;1961;p45"/>
          <p:cNvCxnSpPr/>
          <p:nvPr/>
        </p:nvCxnSpPr>
        <p:spPr>
          <a:xfrm flipH="1" rot="10800000">
            <a:off x="4944750" y="3061342"/>
            <a:ext cx="25131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2" name="Google Shape;1962;p45"/>
          <p:cNvCxnSpPr/>
          <p:nvPr/>
        </p:nvCxnSpPr>
        <p:spPr>
          <a:xfrm rot="10800000">
            <a:off x="752250" y="3061342"/>
            <a:ext cx="50307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3" name="Google Shape;1963;p45"/>
          <p:cNvCxnSpPr/>
          <p:nvPr/>
        </p:nvCxnSpPr>
        <p:spPr>
          <a:xfrm rot="10800000">
            <a:off x="1590450" y="3061342"/>
            <a:ext cx="41925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4" name="Google Shape;1964;p45"/>
          <p:cNvCxnSpPr/>
          <p:nvPr/>
        </p:nvCxnSpPr>
        <p:spPr>
          <a:xfrm rot="10800000">
            <a:off x="2428950" y="3061342"/>
            <a:ext cx="33540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5" name="Google Shape;1965;p45"/>
          <p:cNvCxnSpPr/>
          <p:nvPr/>
        </p:nvCxnSpPr>
        <p:spPr>
          <a:xfrm rot="10800000">
            <a:off x="3266850" y="3061342"/>
            <a:ext cx="25161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6" name="Google Shape;1966;p45"/>
          <p:cNvCxnSpPr/>
          <p:nvPr/>
        </p:nvCxnSpPr>
        <p:spPr>
          <a:xfrm rot="10800000">
            <a:off x="4105050" y="3061342"/>
            <a:ext cx="16779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7" name="Google Shape;1967;p45"/>
          <p:cNvCxnSpPr/>
          <p:nvPr/>
        </p:nvCxnSpPr>
        <p:spPr>
          <a:xfrm rot="10800000">
            <a:off x="4943550" y="3061342"/>
            <a:ext cx="8394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8" name="Google Shape;1968;p45"/>
          <p:cNvCxnSpPr/>
          <p:nvPr/>
        </p:nvCxnSpPr>
        <p:spPr>
          <a:xfrm flipH="1" rot="10800000">
            <a:off x="5782950" y="3061342"/>
            <a:ext cx="16752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9" name="Google Shape;1969;p45"/>
          <p:cNvCxnSpPr/>
          <p:nvPr/>
        </p:nvCxnSpPr>
        <p:spPr>
          <a:xfrm rot="10800000">
            <a:off x="752250" y="3061342"/>
            <a:ext cx="58689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0" name="Google Shape;1970;p45"/>
          <p:cNvCxnSpPr/>
          <p:nvPr/>
        </p:nvCxnSpPr>
        <p:spPr>
          <a:xfrm rot="10800000">
            <a:off x="1590450" y="3061342"/>
            <a:ext cx="50307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1" name="Google Shape;1971;p45"/>
          <p:cNvCxnSpPr/>
          <p:nvPr/>
        </p:nvCxnSpPr>
        <p:spPr>
          <a:xfrm rot="10800000">
            <a:off x="2428650" y="3061342"/>
            <a:ext cx="41925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2" name="Google Shape;1972;p45"/>
          <p:cNvCxnSpPr/>
          <p:nvPr/>
        </p:nvCxnSpPr>
        <p:spPr>
          <a:xfrm rot="10800000">
            <a:off x="3267150" y="3061342"/>
            <a:ext cx="33540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3" name="Google Shape;1973;p45"/>
          <p:cNvCxnSpPr/>
          <p:nvPr/>
        </p:nvCxnSpPr>
        <p:spPr>
          <a:xfrm rot="10800000">
            <a:off x="4105050" y="3061342"/>
            <a:ext cx="25161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4" name="Google Shape;1974;p45"/>
          <p:cNvCxnSpPr/>
          <p:nvPr/>
        </p:nvCxnSpPr>
        <p:spPr>
          <a:xfrm rot="10800000">
            <a:off x="4943250" y="3061342"/>
            <a:ext cx="16779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5" name="Google Shape;1975;p45"/>
          <p:cNvCxnSpPr/>
          <p:nvPr/>
        </p:nvCxnSpPr>
        <p:spPr>
          <a:xfrm rot="10800000">
            <a:off x="5781750" y="3061342"/>
            <a:ext cx="8394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6" name="Google Shape;1976;p45"/>
          <p:cNvCxnSpPr/>
          <p:nvPr/>
        </p:nvCxnSpPr>
        <p:spPr>
          <a:xfrm flipH="1" rot="10800000">
            <a:off x="6621150" y="3061342"/>
            <a:ext cx="8370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7" name="Google Shape;1977;p45"/>
          <p:cNvCxnSpPr/>
          <p:nvPr/>
        </p:nvCxnSpPr>
        <p:spPr>
          <a:xfrm rot="10800000">
            <a:off x="6619950" y="3061342"/>
            <a:ext cx="8394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8" name="Google Shape;1978;p45"/>
          <p:cNvCxnSpPr/>
          <p:nvPr/>
        </p:nvCxnSpPr>
        <p:spPr>
          <a:xfrm rot="10800000">
            <a:off x="5781450" y="3061342"/>
            <a:ext cx="16779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9" name="Google Shape;1979;p45"/>
          <p:cNvCxnSpPr/>
          <p:nvPr/>
        </p:nvCxnSpPr>
        <p:spPr>
          <a:xfrm rot="10800000">
            <a:off x="4943250" y="3061342"/>
            <a:ext cx="25161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0" name="Google Shape;1980;p45"/>
          <p:cNvCxnSpPr/>
          <p:nvPr/>
        </p:nvCxnSpPr>
        <p:spPr>
          <a:xfrm rot="10800000">
            <a:off x="4105350" y="3061342"/>
            <a:ext cx="33540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1" name="Google Shape;1981;p45"/>
          <p:cNvCxnSpPr/>
          <p:nvPr/>
        </p:nvCxnSpPr>
        <p:spPr>
          <a:xfrm rot="10800000">
            <a:off x="3266850" y="3061342"/>
            <a:ext cx="41925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2" name="Google Shape;1982;p45"/>
          <p:cNvCxnSpPr/>
          <p:nvPr/>
        </p:nvCxnSpPr>
        <p:spPr>
          <a:xfrm rot="10800000">
            <a:off x="2428650" y="3061342"/>
            <a:ext cx="50307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3" name="Google Shape;1983;p45"/>
          <p:cNvCxnSpPr/>
          <p:nvPr/>
        </p:nvCxnSpPr>
        <p:spPr>
          <a:xfrm rot="10800000">
            <a:off x="1590450" y="3061342"/>
            <a:ext cx="58689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4" name="Google Shape;1984;p45"/>
          <p:cNvCxnSpPr/>
          <p:nvPr/>
        </p:nvCxnSpPr>
        <p:spPr>
          <a:xfrm rot="10800000">
            <a:off x="752250" y="3061342"/>
            <a:ext cx="67071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5" name="Google Shape;1985;p45"/>
          <p:cNvSpPr/>
          <p:nvPr/>
        </p:nvSpPr>
        <p:spPr>
          <a:xfrm rot="5400000">
            <a:off x="7597213" y="3341175"/>
            <a:ext cx="193500" cy="314700"/>
          </a:xfrm>
          <a:prstGeom prst="upDown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86" name="Google Shape;1986;p45"/>
          <p:cNvCxnSpPr/>
          <p:nvPr/>
        </p:nvCxnSpPr>
        <p:spPr>
          <a:xfrm rot="10800000">
            <a:off x="5781450" y="3061342"/>
            <a:ext cx="1500" cy="79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7" name="Google Shape;1987;p45"/>
          <p:cNvCxnSpPr/>
          <p:nvPr/>
        </p:nvCxnSpPr>
        <p:spPr>
          <a:xfrm flipH="1" rot="10800000">
            <a:off x="5782950" y="3061342"/>
            <a:ext cx="837000" cy="7917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8" name="Google Shape;1988;p45"/>
          <p:cNvCxnSpPr/>
          <p:nvPr/>
        </p:nvCxnSpPr>
        <p:spPr>
          <a:xfrm flipH="1" rot="10800000">
            <a:off x="753750" y="3061342"/>
            <a:ext cx="837000" cy="7917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9" name="Google Shape;1989;p45"/>
          <p:cNvCxnSpPr/>
          <p:nvPr/>
        </p:nvCxnSpPr>
        <p:spPr>
          <a:xfrm rot="10800000">
            <a:off x="4943250" y="3061342"/>
            <a:ext cx="1500" cy="7917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990" name="Google Shape;1990;p45"/>
          <p:cNvGrpSpPr/>
          <p:nvPr/>
        </p:nvGrpSpPr>
        <p:grpSpPr>
          <a:xfrm>
            <a:off x="7928575" y="2756580"/>
            <a:ext cx="935447" cy="1015850"/>
            <a:chOff x="7928575" y="2756580"/>
            <a:chExt cx="935447" cy="1015850"/>
          </a:xfrm>
        </p:grpSpPr>
        <p:sp>
          <p:nvSpPr>
            <p:cNvPr id="1991" name="Google Shape;1991;p45"/>
            <p:cNvSpPr/>
            <p:nvPr/>
          </p:nvSpPr>
          <p:spPr>
            <a:xfrm>
              <a:off x="7928578" y="3095851"/>
              <a:ext cx="104100" cy="1131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45"/>
            <p:cNvSpPr/>
            <p:nvPr/>
          </p:nvSpPr>
          <p:spPr>
            <a:xfrm>
              <a:off x="8032607" y="3095851"/>
              <a:ext cx="104100" cy="1131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45"/>
            <p:cNvSpPr/>
            <p:nvPr/>
          </p:nvSpPr>
          <p:spPr>
            <a:xfrm>
              <a:off x="8136636" y="3095851"/>
              <a:ext cx="104100" cy="1131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45"/>
            <p:cNvSpPr/>
            <p:nvPr/>
          </p:nvSpPr>
          <p:spPr>
            <a:xfrm>
              <a:off x="8240666" y="3095851"/>
              <a:ext cx="104100" cy="1131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45"/>
            <p:cNvSpPr/>
            <p:nvPr/>
          </p:nvSpPr>
          <p:spPr>
            <a:xfrm>
              <a:off x="8344695" y="3095851"/>
              <a:ext cx="104100" cy="113100"/>
            </a:xfrm>
            <a:prstGeom prst="rect">
              <a:avLst/>
            </a:prstGeom>
            <a:solidFill>
              <a:srgbClr val="FCE5CD">
                <a:alpha val="245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45"/>
            <p:cNvSpPr/>
            <p:nvPr/>
          </p:nvSpPr>
          <p:spPr>
            <a:xfrm>
              <a:off x="8448724" y="3095851"/>
              <a:ext cx="104100" cy="113100"/>
            </a:xfrm>
            <a:prstGeom prst="rect">
              <a:avLst/>
            </a:prstGeom>
            <a:solidFill>
              <a:srgbClr val="FCE5CD">
                <a:alpha val="245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45"/>
            <p:cNvSpPr/>
            <p:nvPr/>
          </p:nvSpPr>
          <p:spPr>
            <a:xfrm>
              <a:off x="8552754" y="3095851"/>
              <a:ext cx="104100" cy="1131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45"/>
            <p:cNvSpPr/>
            <p:nvPr/>
          </p:nvSpPr>
          <p:spPr>
            <a:xfrm>
              <a:off x="7928578" y="3208941"/>
              <a:ext cx="104100" cy="1131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45"/>
            <p:cNvSpPr/>
            <p:nvPr/>
          </p:nvSpPr>
          <p:spPr>
            <a:xfrm>
              <a:off x="8032607" y="3208941"/>
              <a:ext cx="104100" cy="1131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45"/>
            <p:cNvSpPr/>
            <p:nvPr/>
          </p:nvSpPr>
          <p:spPr>
            <a:xfrm>
              <a:off x="8136636" y="3208941"/>
              <a:ext cx="104100" cy="113100"/>
            </a:xfrm>
            <a:prstGeom prst="rect">
              <a:avLst/>
            </a:prstGeom>
            <a:solidFill>
              <a:srgbClr val="FFF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45"/>
            <p:cNvSpPr/>
            <p:nvPr/>
          </p:nvSpPr>
          <p:spPr>
            <a:xfrm>
              <a:off x="8240666" y="3208941"/>
              <a:ext cx="104100" cy="1131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45"/>
            <p:cNvSpPr/>
            <p:nvPr/>
          </p:nvSpPr>
          <p:spPr>
            <a:xfrm>
              <a:off x="8344695" y="3208941"/>
              <a:ext cx="104100" cy="113100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45"/>
            <p:cNvSpPr/>
            <p:nvPr/>
          </p:nvSpPr>
          <p:spPr>
            <a:xfrm>
              <a:off x="8552754" y="3208941"/>
              <a:ext cx="104100" cy="113100"/>
            </a:xfrm>
            <a:prstGeom prst="rect">
              <a:avLst/>
            </a:prstGeom>
            <a:solidFill>
              <a:srgbClr val="FCE5CD">
                <a:alpha val="245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45"/>
            <p:cNvSpPr/>
            <p:nvPr/>
          </p:nvSpPr>
          <p:spPr>
            <a:xfrm>
              <a:off x="7928578" y="3322032"/>
              <a:ext cx="104100" cy="113100"/>
            </a:xfrm>
            <a:prstGeom prst="rect">
              <a:avLst/>
            </a:prstGeom>
            <a:solidFill>
              <a:srgbClr val="FCE5CD">
                <a:alpha val="245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45"/>
            <p:cNvSpPr/>
            <p:nvPr/>
          </p:nvSpPr>
          <p:spPr>
            <a:xfrm>
              <a:off x="8032607" y="3322032"/>
              <a:ext cx="104100" cy="113100"/>
            </a:xfrm>
            <a:prstGeom prst="rect">
              <a:avLst/>
            </a:prstGeom>
            <a:solidFill>
              <a:srgbClr val="FCE5CD">
                <a:alpha val="245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45"/>
            <p:cNvSpPr/>
            <p:nvPr/>
          </p:nvSpPr>
          <p:spPr>
            <a:xfrm>
              <a:off x="8136636" y="3322032"/>
              <a:ext cx="104100" cy="1131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45"/>
            <p:cNvSpPr/>
            <p:nvPr/>
          </p:nvSpPr>
          <p:spPr>
            <a:xfrm>
              <a:off x="8240666" y="3322032"/>
              <a:ext cx="104100" cy="113100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45"/>
            <p:cNvSpPr/>
            <p:nvPr/>
          </p:nvSpPr>
          <p:spPr>
            <a:xfrm>
              <a:off x="8344695" y="3322032"/>
              <a:ext cx="104100" cy="1131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45"/>
            <p:cNvSpPr/>
            <p:nvPr/>
          </p:nvSpPr>
          <p:spPr>
            <a:xfrm>
              <a:off x="8552754" y="3322032"/>
              <a:ext cx="104100" cy="113100"/>
            </a:xfrm>
            <a:prstGeom prst="rect">
              <a:avLst/>
            </a:prstGeom>
            <a:solidFill>
              <a:srgbClr val="FCE5CD">
                <a:alpha val="245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45"/>
            <p:cNvSpPr/>
            <p:nvPr/>
          </p:nvSpPr>
          <p:spPr>
            <a:xfrm>
              <a:off x="7928578" y="3435122"/>
              <a:ext cx="104100" cy="113100"/>
            </a:xfrm>
            <a:prstGeom prst="rect">
              <a:avLst/>
            </a:prstGeom>
            <a:solidFill>
              <a:srgbClr val="FCE5CD">
                <a:alpha val="245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45"/>
            <p:cNvSpPr/>
            <p:nvPr/>
          </p:nvSpPr>
          <p:spPr>
            <a:xfrm>
              <a:off x="8032607" y="3435122"/>
              <a:ext cx="104100" cy="113100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2012" name="Google Shape;2012;p45"/>
            <p:cNvSpPr/>
            <p:nvPr/>
          </p:nvSpPr>
          <p:spPr>
            <a:xfrm>
              <a:off x="8136636" y="3435122"/>
              <a:ext cx="104100" cy="1131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45"/>
            <p:cNvSpPr/>
            <p:nvPr/>
          </p:nvSpPr>
          <p:spPr>
            <a:xfrm>
              <a:off x="8240666" y="3435122"/>
              <a:ext cx="104100" cy="1131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45"/>
            <p:cNvSpPr/>
            <p:nvPr/>
          </p:nvSpPr>
          <p:spPr>
            <a:xfrm>
              <a:off x="8344695" y="3435122"/>
              <a:ext cx="104100" cy="113100"/>
            </a:xfrm>
            <a:prstGeom prst="rect">
              <a:avLst/>
            </a:prstGeom>
            <a:solidFill>
              <a:srgbClr val="FCE5CD">
                <a:alpha val="245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45"/>
            <p:cNvSpPr/>
            <p:nvPr/>
          </p:nvSpPr>
          <p:spPr>
            <a:xfrm>
              <a:off x="8448724" y="3435122"/>
              <a:ext cx="104100" cy="1131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2016" name="Google Shape;2016;p45"/>
            <p:cNvSpPr/>
            <p:nvPr/>
          </p:nvSpPr>
          <p:spPr>
            <a:xfrm>
              <a:off x="7928578" y="2982760"/>
              <a:ext cx="104100" cy="1131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45"/>
            <p:cNvSpPr/>
            <p:nvPr/>
          </p:nvSpPr>
          <p:spPr>
            <a:xfrm>
              <a:off x="8032607" y="2982760"/>
              <a:ext cx="104100" cy="1131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45"/>
            <p:cNvSpPr/>
            <p:nvPr/>
          </p:nvSpPr>
          <p:spPr>
            <a:xfrm>
              <a:off x="8136636" y="2982760"/>
              <a:ext cx="104100" cy="1131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45"/>
            <p:cNvSpPr/>
            <p:nvPr/>
          </p:nvSpPr>
          <p:spPr>
            <a:xfrm>
              <a:off x="8240666" y="2982760"/>
              <a:ext cx="104100" cy="1131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45"/>
            <p:cNvSpPr/>
            <p:nvPr/>
          </p:nvSpPr>
          <p:spPr>
            <a:xfrm>
              <a:off x="8344695" y="2982760"/>
              <a:ext cx="104100" cy="1131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45"/>
            <p:cNvSpPr/>
            <p:nvPr/>
          </p:nvSpPr>
          <p:spPr>
            <a:xfrm>
              <a:off x="8448724" y="2982760"/>
              <a:ext cx="104100" cy="113100"/>
            </a:xfrm>
            <a:prstGeom prst="rect">
              <a:avLst/>
            </a:prstGeom>
            <a:solidFill>
              <a:srgbClr val="FCE5CD">
                <a:alpha val="245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45"/>
            <p:cNvSpPr/>
            <p:nvPr/>
          </p:nvSpPr>
          <p:spPr>
            <a:xfrm>
              <a:off x="8552754" y="2982760"/>
              <a:ext cx="104100" cy="1131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45"/>
            <p:cNvSpPr/>
            <p:nvPr/>
          </p:nvSpPr>
          <p:spPr>
            <a:xfrm>
              <a:off x="8032607" y="2869670"/>
              <a:ext cx="104100" cy="1131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45"/>
            <p:cNvSpPr/>
            <p:nvPr/>
          </p:nvSpPr>
          <p:spPr>
            <a:xfrm>
              <a:off x="8136636" y="2869670"/>
              <a:ext cx="104100" cy="1131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45"/>
            <p:cNvSpPr/>
            <p:nvPr/>
          </p:nvSpPr>
          <p:spPr>
            <a:xfrm>
              <a:off x="8240666" y="2869670"/>
              <a:ext cx="104100" cy="1131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45"/>
            <p:cNvSpPr/>
            <p:nvPr/>
          </p:nvSpPr>
          <p:spPr>
            <a:xfrm>
              <a:off x="8344695" y="2869670"/>
              <a:ext cx="104100" cy="113100"/>
            </a:xfrm>
            <a:prstGeom prst="rect">
              <a:avLst/>
            </a:prstGeom>
            <a:solidFill>
              <a:srgbClr val="FCE5CD">
                <a:alpha val="245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45"/>
            <p:cNvSpPr/>
            <p:nvPr/>
          </p:nvSpPr>
          <p:spPr>
            <a:xfrm>
              <a:off x="8448724" y="2869670"/>
              <a:ext cx="104100" cy="113100"/>
            </a:xfrm>
            <a:prstGeom prst="rect">
              <a:avLst/>
            </a:prstGeom>
            <a:solidFill>
              <a:srgbClr val="FCE5CD">
                <a:alpha val="245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45"/>
            <p:cNvSpPr/>
            <p:nvPr/>
          </p:nvSpPr>
          <p:spPr>
            <a:xfrm>
              <a:off x="8552754" y="2869670"/>
              <a:ext cx="104100" cy="1131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45"/>
            <p:cNvSpPr/>
            <p:nvPr/>
          </p:nvSpPr>
          <p:spPr>
            <a:xfrm>
              <a:off x="7928578" y="2756580"/>
              <a:ext cx="104100" cy="1131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45"/>
            <p:cNvSpPr/>
            <p:nvPr/>
          </p:nvSpPr>
          <p:spPr>
            <a:xfrm>
              <a:off x="8032607" y="2756580"/>
              <a:ext cx="104100" cy="1131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45"/>
            <p:cNvSpPr/>
            <p:nvPr/>
          </p:nvSpPr>
          <p:spPr>
            <a:xfrm>
              <a:off x="8136636" y="2756580"/>
              <a:ext cx="104100" cy="1131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45"/>
            <p:cNvSpPr/>
            <p:nvPr/>
          </p:nvSpPr>
          <p:spPr>
            <a:xfrm>
              <a:off x="8240666" y="2756580"/>
              <a:ext cx="104100" cy="1131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45"/>
            <p:cNvSpPr/>
            <p:nvPr/>
          </p:nvSpPr>
          <p:spPr>
            <a:xfrm>
              <a:off x="8344695" y="2756580"/>
              <a:ext cx="104100" cy="113100"/>
            </a:xfrm>
            <a:prstGeom prst="rect">
              <a:avLst/>
            </a:prstGeom>
            <a:solidFill>
              <a:srgbClr val="FFF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45"/>
            <p:cNvSpPr/>
            <p:nvPr/>
          </p:nvSpPr>
          <p:spPr>
            <a:xfrm>
              <a:off x="8448724" y="2756580"/>
              <a:ext cx="104100" cy="113100"/>
            </a:xfrm>
            <a:prstGeom prst="rect">
              <a:avLst/>
            </a:prstGeom>
            <a:solidFill>
              <a:srgbClr val="FFF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45"/>
            <p:cNvSpPr/>
            <p:nvPr/>
          </p:nvSpPr>
          <p:spPr>
            <a:xfrm>
              <a:off x="8552754" y="2756580"/>
              <a:ext cx="104100" cy="1131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45"/>
            <p:cNvSpPr/>
            <p:nvPr/>
          </p:nvSpPr>
          <p:spPr>
            <a:xfrm>
              <a:off x="7928578" y="3547041"/>
              <a:ext cx="104100" cy="113100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2037" name="Google Shape;2037;p45"/>
            <p:cNvSpPr/>
            <p:nvPr/>
          </p:nvSpPr>
          <p:spPr>
            <a:xfrm>
              <a:off x="8032607" y="3547041"/>
              <a:ext cx="104100" cy="113100"/>
            </a:xfrm>
            <a:prstGeom prst="rect">
              <a:avLst/>
            </a:prstGeom>
            <a:solidFill>
              <a:srgbClr val="FCE5CD">
                <a:alpha val="245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45"/>
            <p:cNvSpPr/>
            <p:nvPr/>
          </p:nvSpPr>
          <p:spPr>
            <a:xfrm>
              <a:off x="8136636" y="3547041"/>
              <a:ext cx="104100" cy="1131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45"/>
            <p:cNvSpPr/>
            <p:nvPr/>
          </p:nvSpPr>
          <p:spPr>
            <a:xfrm>
              <a:off x="8240666" y="3547041"/>
              <a:ext cx="104100" cy="1131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2040" name="Google Shape;2040;p45"/>
            <p:cNvSpPr/>
            <p:nvPr/>
          </p:nvSpPr>
          <p:spPr>
            <a:xfrm>
              <a:off x="8344695" y="3547041"/>
              <a:ext cx="104100" cy="1131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45"/>
            <p:cNvSpPr/>
            <p:nvPr/>
          </p:nvSpPr>
          <p:spPr>
            <a:xfrm>
              <a:off x="8448724" y="3547041"/>
              <a:ext cx="104100" cy="1131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45"/>
            <p:cNvSpPr/>
            <p:nvPr/>
          </p:nvSpPr>
          <p:spPr>
            <a:xfrm>
              <a:off x="8655893" y="3095851"/>
              <a:ext cx="104100" cy="1131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45"/>
            <p:cNvSpPr/>
            <p:nvPr/>
          </p:nvSpPr>
          <p:spPr>
            <a:xfrm>
              <a:off x="8759922" y="3095851"/>
              <a:ext cx="104100" cy="1131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45"/>
            <p:cNvSpPr/>
            <p:nvPr/>
          </p:nvSpPr>
          <p:spPr>
            <a:xfrm>
              <a:off x="8655893" y="3208941"/>
              <a:ext cx="104100" cy="1131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45"/>
            <p:cNvSpPr/>
            <p:nvPr/>
          </p:nvSpPr>
          <p:spPr>
            <a:xfrm>
              <a:off x="8759922" y="3208941"/>
              <a:ext cx="104100" cy="1131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45"/>
            <p:cNvSpPr/>
            <p:nvPr/>
          </p:nvSpPr>
          <p:spPr>
            <a:xfrm>
              <a:off x="8655893" y="3322032"/>
              <a:ext cx="104100" cy="113100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2047" name="Google Shape;2047;p45"/>
            <p:cNvSpPr/>
            <p:nvPr/>
          </p:nvSpPr>
          <p:spPr>
            <a:xfrm>
              <a:off x="8759922" y="3322032"/>
              <a:ext cx="104100" cy="113100"/>
            </a:xfrm>
            <a:prstGeom prst="rect">
              <a:avLst/>
            </a:prstGeom>
            <a:solidFill>
              <a:srgbClr val="FFF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45"/>
            <p:cNvSpPr/>
            <p:nvPr/>
          </p:nvSpPr>
          <p:spPr>
            <a:xfrm>
              <a:off x="8655893" y="3435122"/>
              <a:ext cx="104100" cy="1131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45"/>
            <p:cNvSpPr/>
            <p:nvPr/>
          </p:nvSpPr>
          <p:spPr>
            <a:xfrm>
              <a:off x="8759922" y="3435122"/>
              <a:ext cx="104100" cy="1131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45"/>
            <p:cNvSpPr/>
            <p:nvPr/>
          </p:nvSpPr>
          <p:spPr>
            <a:xfrm>
              <a:off x="8655893" y="2982760"/>
              <a:ext cx="104100" cy="113100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2051" name="Google Shape;2051;p45"/>
            <p:cNvSpPr/>
            <p:nvPr/>
          </p:nvSpPr>
          <p:spPr>
            <a:xfrm>
              <a:off x="8759922" y="2982760"/>
              <a:ext cx="104100" cy="1131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45"/>
            <p:cNvSpPr/>
            <p:nvPr/>
          </p:nvSpPr>
          <p:spPr>
            <a:xfrm>
              <a:off x="8655893" y="2869670"/>
              <a:ext cx="104100" cy="1131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45"/>
            <p:cNvSpPr/>
            <p:nvPr/>
          </p:nvSpPr>
          <p:spPr>
            <a:xfrm>
              <a:off x="8759922" y="2869670"/>
              <a:ext cx="104100" cy="1131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45"/>
            <p:cNvSpPr/>
            <p:nvPr/>
          </p:nvSpPr>
          <p:spPr>
            <a:xfrm>
              <a:off x="8655893" y="2756580"/>
              <a:ext cx="104100" cy="113100"/>
            </a:xfrm>
            <a:prstGeom prst="rect">
              <a:avLst/>
            </a:prstGeom>
            <a:solidFill>
              <a:srgbClr val="FFF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45"/>
            <p:cNvSpPr/>
            <p:nvPr/>
          </p:nvSpPr>
          <p:spPr>
            <a:xfrm>
              <a:off x="8759922" y="2756580"/>
              <a:ext cx="104100" cy="1131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45"/>
            <p:cNvSpPr/>
            <p:nvPr/>
          </p:nvSpPr>
          <p:spPr>
            <a:xfrm>
              <a:off x="8655893" y="3547041"/>
              <a:ext cx="104100" cy="113100"/>
            </a:xfrm>
            <a:prstGeom prst="rect">
              <a:avLst/>
            </a:prstGeom>
            <a:solidFill>
              <a:srgbClr val="FFF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45"/>
            <p:cNvSpPr/>
            <p:nvPr/>
          </p:nvSpPr>
          <p:spPr>
            <a:xfrm>
              <a:off x="8759922" y="3547041"/>
              <a:ext cx="104100" cy="1131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45"/>
            <p:cNvSpPr/>
            <p:nvPr/>
          </p:nvSpPr>
          <p:spPr>
            <a:xfrm>
              <a:off x="8552754" y="3435122"/>
              <a:ext cx="104100" cy="1131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45"/>
            <p:cNvSpPr/>
            <p:nvPr/>
          </p:nvSpPr>
          <p:spPr>
            <a:xfrm>
              <a:off x="8448724" y="3208941"/>
              <a:ext cx="104100" cy="113100"/>
            </a:xfrm>
            <a:prstGeom prst="rect">
              <a:avLst/>
            </a:prstGeom>
            <a:solidFill>
              <a:srgbClr val="FFF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45"/>
            <p:cNvSpPr/>
            <p:nvPr/>
          </p:nvSpPr>
          <p:spPr>
            <a:xfrm>
              <a:off x="7928578" y="3659330"/>
              <a:ext cx="104100" cy="1131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45"/>
            <p:cNvSpPr/>
            <p:nvPr/>
          </p:nvSpPr>
          <p:spPr>
            <a:xfrm>
              <a:off x="8032607" y="3659330"/>
              <a:ext cx="104100" cy="1131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45"/>
            <p:cNvSpPr/>
            <p:nvPr/>
          </p:nvSpPr>
          <p:spPr>
            <a:xfrm>
              <a:off x="8136636" y="3659330"/>
              <a:ext cx="104100" cy="1131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45"/>
            <p:cNvSpPr/>
            <p:nvPr/>
          </p:nvSpPr>
          <p:spPr>
            <a:xfrm>
              <a:off x="8240666" y="3659330"/>
              <a:ext cx="104100" cy="1131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45"/>
            <p:cNvSpPr/>
            <p:nvPr/>
          </p:nvSpPr>
          <p:spPr>
            <a:xfrm>
              <a:off x="8344695" y="3659330"/>
              <a:ext cx="104100" cy="113100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45"/>
            <p:cNvSpPr/>
            <p:nvPr/>
          </p:nvSpPr>
          <p:spPr>
            <a:xfrm>
              <a:off x="8448724" y="3659330"/>
              <a:ext cx="104100" cy="113100"/>
            </a:xfrm>
            <a:prstGeom prst="rect">
              <a:avLst/>
            </a:prstGeom>
            <a:solidFill>
              <a:srgbClr val="FCE5CD">
                <a:alpha val="245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45"/>
            <p:cNvSpPr/>
            <p:nvPr/>
          </p:nvSpPr>
          <p:spPr>
            <a:xfrm>
              <a:off x="8552754" y="3659330"/>
              <a:ext cx="104100" cy="1131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45"/>
            <p:cNvSpPr/>
            <p:nvPr/>
          </p:nvSpPr>
          <p:spPr>
            <a:xfrm>
              <a:off x="8655893" y="3659330"/>
              <a:ext cx="104100" cy="1131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45"/>
            <p:cNvSpPr/>
            <p:nvPr/>
          </p:nvSpPr>
          <p:spPr>
            <a:xfrm>
              <a:off x="8759922" y="3659330"/>
              <a:ext cx="104100" cy="1131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45"/>
            <p:cNvSpPr/>
            <p:nvPr/>
          </p:nvSpPr>
          <p:spPr>
            <a:xfrm>
              <a:off x="7928575" y="2756600"/>
              <a:ext cx="935400" cy="1015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45"/>
            <p:cNvSpPr/>
            <p:nvPr/>
          </p:nvSpPr>
          <p:spPr>
            <a:xfrm>
              <a:off x="7928578" y="2869670"/>
              <a:ext cx="104100" cy="113100"/>
            </a:xfrm>
            <a:prstGeom prst="rect">
              <a:avLst/>
            </a:prstGeom>
            <a:solidFill>
              <a:srgbClr val="FCE5CD">
                <a:alpha val="24580"/>
              </a:srgbClr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45"/>
            <p:cNvSpPr/>
            <p:nvPr/>
          </p:nvSpPr>
          <p:spPr>
            <a:xfrm>
              <a:off x="8552754" y="3547041"/>
              <a:ext cx="104100" cy="1131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45"/>
            <p:cNvSpPr/>
            <p:nvPr/>
          </p:nvSpPr>
          <p:spPr>
            <a:xfrm>
              <a:off x="8448724" y="3322032"/>
              <a:ext cx="104100" cy="1131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C4587"/>
        </a:solidFill>
      </p:bgPr>
    </p:bg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p46"/>
          <p:cNvSpPr txBox="1"/>
          <p:nvPr>
            <p:ph idx="4294967295" type="title"/>
          </p:nvPr>
        </p:nvSpPr>
        <p:spPr>
          <a:xfrm>
            <a:off x="610175" y="1881750"/>
            <a:ext cx="7595400" cy="13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3</a:t>
            </a:r>
            <a:r>
              <a:rPr lang="en" sz="3600">
                <a:solidFill>
                  <a:srgbClr val="FFFFFF"/>
                </a:solidFill>
              </a:rPr>
              <a:t>.	How to use 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Bert</a:t>
            </a:r>
            <a:r>
              <a:rPr lang="en" sz="3600">
                <a:solidFill>
                  <a:srgbClr val="FFFFFF"/>
                </a:solidFill>
              </a:rPr>
              <a:t> in Practice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2078" name="Google Shape;2078;p46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079" name="Google Shape;2079;p46"/>
          <p:cNvGrpSpPr/>
          <p:nvPr/>
        </p:nvGrpSpPr>
        <p:grpSpPr>
          <a:xfrm>
            <a:off x="8055170" y="359331"/>
            <a:ext cx="796189" cy="662797"/>
            <a:chOff x="1244325" y="314425"/>
            <a:chExt cx="444525" cy="370050"/>
          </a:xfrm>
        </p:grpSpPr>
        <p:sp>
          <p:nvSpPr>
            <p:cNvPr id="2080" name="Google Shape;2080;p46"/>
            <p:cNvSpPr/>
            <p:nvPr/>
          </p:nvSpPr>
          <p:spPr>
            <a:xfrm>
              <a:off x="1388425" y="463425"/>
              <a:ext cx="143525" cy="143500"/>
            </a:xfrm>
            <a:custGeom>
              <a:rect b="b" l="l" r="r" t="t"/>
              <a:pathLst>
                <a:path extrusionOk="0" h="5740" w="5741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46"/>
            <p:cNvSpPr/>
            <p:nvPr/>
          </p:nvSpPr>
          <p:spPr>
            <a:xfrm>
              <a:off x="1244325" y="314425"/>
              <a:ext cx="444525" cy="370050"/>
            </a:xfrm>
            <a:custGeom>
              <a:rect b="b" l="l" r="r" t="t"/>
              <a:pathLst>
                <a:path extrusionOk="0" h="14802" w="17781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82" name="Google Shape;208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4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3" name="Google Shape;2083;p46"/>
          <p:cNvSpPr txBox="1"/>
          <p:nvPr/>
        </p:nvSpPr>
        <p:spPr>
          <a:xfrm>
            <a:off x="5085225" y="715950"/>
            <a:ext cx="3732000" cy="37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Ubuntu"/>
              <a:buChar char="●"/>
            </a:pPr>
            <a:r>
              <a:rPr lang="en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Keeping Bert Parameters fixed</a:t>
            </a:r>
            <a:endParaRPr sz="16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Ubuntu"/>
              <a:buChar char="●"/>
            </a:pPr>
            <a:r>
              <a:rPr lang="en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Finetuning Bert Parameters</a:t>
            </a:r>
            <a:endParaRPr sz="16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Ubuntu"/>
              <a:buChar char="●"/>
            </a:pPr>
            <a:r>
              <a:rPr lang="en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What/When to Choose</a:t>
            </a:r>
            <a:endParaRPr sz="16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47"/>
          <p:cNvSpPr/>
          <p:nvPr/>
        </p:nvSpPr>
        <p:spPr>
          <a:xfrm rot="10800000">
            <a:off x="2750194" y="873981"/>
            <a:ext cx="3571800" cy="3571800"/>
          </a:xfrm>
          <a:prstGeom prst="blockArc">
            <a:avLst>
              <a:gd fmla="val 10800000" name="adj1"/>
              <a:gd fmla="val 5400035" name="adj2"/>
              <a:gd fmla="val 34359" name="adj3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9" name="Google Shape;2089;p47"/>
          <p:cNvSpPr/>
          <p:nvPr/>
        </p:nvSpPr>
        <p:spPr>
          <a:xfrm>
            <a:off x="3697150" y="4123925"/>
            <a:ext cx="1677900" cy="584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Which hardware?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090" name="Google Shape;209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1" name="Google Shape;2091;p47"/>
          <p:cNvSpPr/>
          <p:nvPr/>
        </p:nvSpPr>
        <p:spPr>
          <a:xfrm>
            <a:off x="1400325" y="45300"/>
            <a:ext cx="6377700" cy="67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Using BERT in a real system</a:t>
            </a:r>
            <a:endParaRPr/>
          </a:p>
        </p:txBody>
      </p:sp>
      <p:sp>
        <p:nvSpPr>
          <p:cNvPr id="2092" name="Google Shape;2092;p47"/>
          <p:cNvSpPr/>
          <p:nvPr/>
        </p:nvSpPr>
        <p:spPr>
          <a:xfrm>
            <a:off x="2971970" y="1047920"/>
            <a:ext cx="3152100" cy="3152100"/>
          </a:xfrm>
          <a:prstGeom prst="blockArc">
            <a:avLst>
              <a:gd fmla="val 10800000" name="adj1"/>
              <a:gd fmla="val 16179798" name="adj2"/>
              <a:gd fmla="val 26824" name="adj3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3" name="Google Shape;2093;p47"/>
          <p:cNvSpPr/>
          <p:nvPr/>
        </p:nvSpPr>
        <p:spPr>
          <a:xfrm rot="-5400000">
            <a:off x="2971970" y="1095870"/>
            <a:ext cx="3152100" cy="3152100"/>
          </a:xfrm>
          <a:prstGeom prst="blockArc">
            <a:avLst>
              <a:gd fmla="val 10800000" name="adj1"/>
              <a:gd fmla="val 16179798" name="adj2"/>
              <a:gd fmla="val 26824" name="adj3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4" name="Google Shape;2094;p47"/>
          <p:cNvSpPr/>
          <p:nvPr/>
        </p:nvSpPr>
        <p:spPr>
          <a:xfrm rot="10800000">
            <a:off x="3019920" y="1095870"/>
            <a:ext cx="3152100" cy="3152100"/>
          </a:xfrm>
          <a:prstGeom prst="blockArc">
            <a:avLst>
              <a:gd fmla="val 10800000" name="adj1"/>
              <a:gd fmla="val 16179798" name="adj2"/>
              <a:gd fmla="val 26824" name="adj3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5" name="Google Shape;2095;p47"/>
          <p:cNvSpPr/>
          <p:nvPr/>
        </p:nvSpPr>
        <p:spPr>
          <a:xfrm rot="5400000">
            <a:off x="3019920" y="1047920"/>
            <a:ext cx="3152100" cy="3152100"/>
          </a:xfrm>
          <a:prstGeom prst="blockArc">
            <a:avLst>
              <a:gd fmla="val 10800000" name="adj1"/>
              <a:gd fmla="val 16179798" name="adj2"/>
              <a:gd fmla="val 26824" name="adj3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6" name="Google Shape;2096;p47"/>
          <p:cNvSpPr/>
          <p:nvPr/>
        </p:nvSpPr>
        <p:spPr>
          <a:xfrm>
            <a:off x="3169834" y="1695960"/>
            <a:ext cx="1254600" cy="314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Throughput/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Latency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97" name="Google Shape;2097;p47"/>
          <p:cNvSpPr/>
          <p:nvPr/>
        </p:nvSpPr>
        <p:spPr>
          <a:xfrm>
            <a:off x="4719277" y="1595124"/>
            <a:ext cx="1254600" cy="314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Accuracy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98" name="Google Shape;2098;p47"/>
          <p:cNvSpPr/>
          <p:nvPr/>
        </p:nvSpPr>
        <p:spPr>
          <a:xfrm>
            <a:off x="4802925" y="3245742"/>
            <a:ext cx="1254600" cy="314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Memory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99" name="Google Shape;2099;p47"/>
          <p:cNvSpPr/>
          <p:nvPr/>
        </p:nvSpPr>
        <p:spPr>
          <a:xfrm>
            <a:off x="2836025" y="3262950"/>
            <a:ext cx="1641300" cy="314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   Scalability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00" name="Google Shape;2100;p47"/>
          <p:cNvSpPr/>
          <p:nvPr/>
        </p:nvSpPr>
        <p:spPr>
          <a:xfrm>
            <a:off x="1294072" y="1406750"/>
            <a:ext cx="1677900" cy="314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How many queries per sec?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01" name="Google Shape;2101;p47"/>
          <p:cNvSpPr/>
          <p:nvPr/>
        </p:nvSpPr>
        <p:spPr>
          <a:xfrm>
            <a:off x="5925847" y="1538400"/>
            <a:ext cx="1677900" cy="314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Is the gain really worth it?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02" name="Google Shape;2102;p47"/>
          <p:cNvSpPr/>
          <p:nvPr/>
        </p:nvSpPr>
        <p:spPr>
          <a:xfrm>
            <a:off x="1065651" y="3638900"/>
            <a:ext cx="2177100" cy="314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How much will I suffer to distribute it?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03" name="Google Shape;2103;p47"/>
          <p:cNvSpPr/>
          <p:nvPr/>
        </p:nvSpPr>
        <p:spPr>
          <a:xfrm>
            <a:off x="5807926" y="3638900"/>
            <a:ext cx="2177100" cy="314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How much (CPU or GPU) memory can I use?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07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8" name="Google Shape;210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9" name="Google Shape;2109;p48"/>
          <p:cNvSpPr/>
          <p:nvPr/>
        </p:nvSpPr>
        <p:spPr>
          <a:xfrm>
            <a:off x="2561000" y="53900"/>
            <a:ext cx="3786600" cy="81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Static Features</a:t>
            </a:r>
            <a:endParaRPr sz="3600"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0" name="Google Shape;2110;p48"/>
          <p:cNvSpPr txBox="1"/>
          <p:nvPr/>
        </p:nvSpPr>
        <p:spPr>
          <a:xfrm>
            <a:off x="590550" y="755000"/>
            <a:ext cx="6399600" cy="15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Possible to extract all the layers output from the Transformer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Learn a linear combination of the layers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11" name="Google Shape;2111;p48"/>
          <p:cNvSpPr txBox="1"/>
          <p:nvPr/>
        </p:nvSpPr>
        <p:spPr>
          <a:xfrm>
            <a:off x="414400" y="4791675"/>
            <a:ext cx="84849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Ubuntu"/>
                <a:ea typeface="Ubuntu"/>
                <a:cs typeface="Ubuntu"/>
                <a:sym typeface="Ubuntu"/>
              </a:rPr>
              <a:t>“ELMo ” </a:t>
            </a:r>
            <a:r>
              <a:rPr lang="en" sz="8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4"/>
              </a:rPr>
              <a:t>https://arxiv.org/abs/1802.05365</a:t>
            </a:r>
            <a:r>
              <a:rPr lang="en" sz="800">
                <a:latin typeface="Ubuntu"/>
                <a:ea typeface="Ubuntu"/>
                <a:cs typeface="Ubuntu"/>
                <a:sym typeface="Ubuntu"/>
              </a:rPr>
              <a:t> 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2112" name="Google Shape;2112;p48"/>
          <p:cNvGrpSpPr/>
          <p:nvPr/>
        </p:nvGrpSpPr>
        <p:grpSpPr>
          <a:xfrm>
            <a:off x="2313827" y="1719650"/>
            <a:ext cx="3663027" cy="2660475"/>
            <a:chOff x="5674900" y="1940763"/>
            <a:chExt cx="2902557" cy="2660475"/>
          </a:xfrm>
        </p:grpSpPr>
        <p:grpSp>
          <p:nvGrpSpPr>
            <p:cNvPr id="2113" name="Google Shape;2113;p48"/>
            <p:cNvGrpSpPr/>
            <p:nvPr/>
          </p:nvGrpSpPr>
          <p:grpSpPr>
            <a:xfrm>
              <a:off x="5674900" y="1940763"/>
              <a:ext cx="2902557" cy="2660475"/>
              <a:chOff x="4296925" y="1909575"/>
              <a:chExt cx="2902557" cy="2660475"/>
            </a:xfrm>
          </p:grpSpPr>
          <p:grpSp>
            <p:nvGrpSpPr>
              <p:cNvPr id="2114" name="Google Shape;2114;p48"/>
              <p:cNvGrpSpPr/>
              <p:nvPr/>
            </p:nvGrpSpPr>
            <p:grpSpPr>
              <a:xfrm>
                <a:off x="4881382" y="3578775"/>
                <a:ext cx="2318100" cy="991275"/>
                <a:chOff x="4881382" y="3578775"/>
                <a:chExt cx="2318100" cy="991275"/>
              </a:xfrm>
            </p:grpSpPr>
            <p:sp>
              <p:nvSpPr>
                <p:cNvPr id="2115" name="Google Shape;2115;p48"/>
                <p:cNvSpPr/>
                <p:nvPr/>
              </p:nvSpPr>
              <p:spPr>
                <a:xfrm>
                  <a:off x="4900300" y="4376550"/>
                  <a:ext cx="384900" cy="1935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800">
                      <a:latin typeface="Nunito"/>
                      <a:ea typeface="Nunito"/>
                      <a:cs typeface="Nunito"/>
                      <a:sym typeface="Nunito"/>
                    </a:rPr>
                    <a:t>I</a:t>
                  </a:r>
                  <a:endParaRPr sz="8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2116" name="Google Shape;2116;p48"/>
                <p:cNvSpPr/>
                <p:nvPr/>
              </p:nvSpPr>
              <p:spPr>
                <a:xfrm>
                  <a:off x="5433700" y="4376550"/>
                  <a:ext cx="435900" cy="1935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800">
                      <a:latin typeface="Nunito"/>
                      <a:ea typeface="Nunito"/>
                      <a:cs typeface="Nunito"/>
                      <a:sym typeface="Nunito"/>
                    </a:rPr>
                    <a:t>love</a:t>
                  </a:r>
                  <a:endParaRPr sz="8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2117" name="Google Shape;2117;p48"/>
                <p:cNvSpPr/>
                <p:nvPr/>
              </p:nvSpPr>
              <p:spPr>
                <a:xfrm>
                  <a:off x="6043300" y="4376550"/>
                  <a:ext cx="435900" cy="1935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800">
                      <a:latin typeface="Nunito"/>
                      <a:ea typeface="Nunito"/>
                      <a:cs typeface="Nunito"/>
                      <a:sym typeface="Nunito"/>
                    </a:rPr>
                    <a:t>this</a:t>
                  </a:r>
                  <a:endParaRPr sz="8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2118" name="Google Shape;2118;p48"/>
                <p:cNvSpPr/>
                <p:nvPr/>
              </p:nvSpPr>
              <p:spPr>
                <a:xfrm>
                  <a:off x="6652900" y="4376550"/>
                  <a:ext cx="520800" cy="1935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800">
                      <a:latin typeface="Nunito"/>
                      <a:ea typeface="Nunito"/>
                      <a:cs typeface="Nunito"/>
                      <a:sym typeface="Nunito"/>
                    </a:rPr>
                    <a:t>movie</a:t>
                  </a:r>
                  <a:endParaRPr sz="8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2119" name="Google Shape;2119;p48"/>
                <p:cNvSpPr/>
                <p:nvPr/>
              </p:nvSpPr>
              <p:spPr>
                <a:xfrm>
                  <a:off x="4881382" y="3578775"/>
                  <a:ext cx="2318100" cy="5322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C9DAF8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Nunito"/>
                      <a:ea typeface="Nunito"/>
                      <a:cs typeface="Nunito"/>
                      <a:sym typeface="Nunito"/>
                    </a:rPr>
                    <a:t>BERT</a:t>
                  </a:r>
                  <a:endParaRPr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cxnSp>
              <p:nvCxnSpPr>
                <p:cNvPr id="2120" name="Google Shape;2120;p48"/>
                <p:cNvCxnSpPr>
                  <a:stCxn id="2115" idx="0"/>
                </p:cNvCxnSpPr>
                <p:nvPr/>
              </p:nvCxnSpPr>
              <p:spPr>
                <a:xfrm rot="10800000">
                  <a:off x="5092750" y="4112850"/>
                  <a:ext cx="0" cy="263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2121" name="Google Shape;2121;p48"/>
                <p:cNvCxnSpPr>
                  <a:stCxn id="2116" idx="0"/>
                </p:cNvCxnSpPr>
                <p:nvPr/>
              </p:nvCxnSpPr>
              <p:spPr>
                <a:xfrm rot="10800000">
                  <a:off x="5651650" y="4121250"/>
                  <a:ext cx="0" cy="255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2122" name="Google Shape;2122;p48"/>
                <p:cNvCxnSpPr>
                  <a:stCxn id="2117" idx="0"/>
                </p:cNvCxnSpPr>
                <p:nvPr/>
              </p:nvCxnSpPr>
              <p:spPr>
                <a:xfrm rot="10800000">
                  <a:off x="6261250" y="4112850"/>
                  <a:ext cx="0" cy="263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2123" name="Google Shape;2123;p48"/>
                <p:cNvCxnSpPr>
                  <a:stCxn id="2118" idx="0"/>
                </p:cNvCxnSpPr>
                <p:nvPr/>
              </p:nvCxnSpPr>
              <p:spPr>
                <a:xfrm rot="10800000">
                  <a:off x="6913300" y="4112850"/>
                  <a:ext cx="0" cy="263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</p:grpSp>
          <p:grpSp>
            <p:nvGrpSpPr>
              <p:cNvPr id="2124" name="Google Shape;2124;p48"/>
              <p:cNvGrpSpPr/>
              <p:nvPr/>
            </p:nvGrpSpPr>
            <p:grpSpPr>
              <a:xfrm>
                <a:off x="5092750" y="3317620"/>
                <a:ext cx="1820550" cy="263700"/>
                <a:chOff x="5092750" y="4112850"/>
                <a:chExt cx="1820550" cy="263700"/>
              </a:xfrm>
            </p:grpSpPr>
            <p:cxnSp>
              <p:nvCxnSpPr>
                <p:cNvPr id="2125" name="Google Shape;2125;p48"/>
                <p:cNvCxnSpPr/>
                <p:nvPr/>
              </p:nvCxnSpPr>
              <p:spPr>
                <a:xfrm rot="10800000">
                  <a:off x="5092750" y="4112850"/>
                  <a:ext cx="0" cy="263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2126" name="Google Shape;2126;p48"/>
                <p:cNvCxnSpPr/>
                <p:nvPr/>
              </p:nvCxnSpPr>
              <p:spPr>
                <a:xfrm rot="10800000">
                  <a:off x="5651650" y="4121250"/>
                  <a:ext cx="0" cy="255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2127" name="Google Shape;2127;p48"/>
                <p:cNvCxnSpPr/>
                <p:nvPr/>
              </p:nvCxnSpPr>
              <p:spPr>
                <a:xfrm rot="10800000">
                  <a:off x="6261250" y="4112850"/>
                  <a:ext cx="0" cy="263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2128" name="Google Shape;2128;p48"/>
                <p:cNvCxnSpPr/>
                <p:nvPr/>
              </p:nvCxnSpPr>
              <p:spPr>
                <a:xfrm rot="10800000">
                  <a:off x="6913300" y="4112850"/>
                  <a:ext cx="0" cy="263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</p:grpSp>
          <p:sp>
            <p:nvSpPr>
              <p:cNvPr id="2129" name="Google Shape;2129;p48"/>
              <p:cNvSpPr/>
              <p:nvPr/>
            </p:nvSpPr>
            <p:spPr>
              <a:xfrm>
                <a:off x="5036075" y="2961175"/>
                <a:ext cx="103200" cy="356400"/>
              </a:xfrm>
              <a:prstGeom prst="rect">
                <a:avLst/>
              </a:pr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0" name="Google Shape;2130;p48"/>
              <p:cNvSpPr/>
              <p:nvPr/>
            </p:nvSpPr>
            <p:spPr>
              <a:xfrm>
                <a:off x="5600975" y="2961175"/>
                <a:ext cx="103200" cy="356400"/>
              </a:xfrm>
              <a:prstGeom prst="rect">
                <a:avLst/>
              </a:pr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1" name="Google Shape;2131;p48"/>
              <p:cNvSpPr/>
              <p:nvPr/>
            </p:nvSpPr>
            <p:spPr>
              <a:xfrm>
                <a:off x="6208875" y="2961175"/>
                <a:ext cx="103200" cy="356400"/>
              </a:xfrm>
              <a:prstGeom prst="rect">
                <a:avLst/>
              </a:pr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2" name="Google Shape;2132;p48"/>
              <p:cNvSpPr/>
              <p:nvPr/>
            </p:nvSpPr>
            <p:spPr>
              <a:xfrm>
                <a:off x="6859725" y="2961175"/>
                <a:ext cx="103200" cy="356400"/>
              </a:xfrm>
              <a:prstGeom prst="rect">
                <a:avLst/>
              </a:pr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133" name="Google Shape;2133;p48"/>
              <p:cNvGrpSpPr/>
              <p:nvPr/>
            </p:nvGrpSpPr>
            <p:grpSpPr>
              <a:xfrm>
                <a:off x="5092750" y="2691978"/>
                <a:ext cx="1820550" cy="263700"/>
                <a:chOff x="5092750" y="4112850"/>
                <a:chExt cx="1820550" cy="263700"/>
              </a:xfrm>
            </p:grpSpPr>
            <p:cxnSp>
              <p:nvCxnSpPr>
                <p:cNvPr id="2134" name="Google Shape;2134;p48"/>
                <p:cNvCxnSpPr/>
                <p:nvPr/>
              </p:nvCxnSpPr>
              <p:spPr>
                <a:xfrm rot="10800000">
                  <a:off x="5092750" y="4112850"/>
                  <a:ext cx="0" cy="263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2135" name="Google Shape;2135;p48"/>
                <p:cNvCxnSpPr/>
                <p:nvPr/>
              </p:nvCxnSpPr>
              <p:spPr>
                <a:xfrm rot="10800000">
                  <a:off x="5651650" y="4121250"/>
                  <a:ext cx="0" cy="255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2136" name="Google Shape;2136;p48"/>
                <p:cNvCxnSpPr/>
                <p:nvPr/>
              </p:nvCxnSpPr>
              <p:spPr>
                <a:xfrm rot="10800000">
                  <a:off x="6261250" y="4112850"/>
                  <a:ext cx="0" cy="263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2137" name="Google Shape;2137;p48"/>
                <p:cNvCxnSpPr/>
                <p:nvPr/>
              </p:nvCxnSpPr>
              <p:spPr>
                <a:xfrm rot="10800000">
                  <a:off x="6913300" y="4112850"/>
                  <a:ext cx="0" cy="263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</p:grpSp>
          <p:sp>
            <p:nvSpPr>
              <p:cNvPr id="2138" name="Google Shape;2138;p48"/>
              <p:cNvSpPr/>
              <p:nvPr/>
            </p:nvSpPr>
            <p:spPr>
              <a:xfrm>
                <a:off x="4881375" y="2435376"/>
                <a:ext cx="2318100" cy="253500"/>
              </a:xfrm>
              <a:prstGeom prst="roundRect">
                <a:avLst>
                  <a:gd fmla="val 16667" name="adj"/>
                </a:avLst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Nunito"/>
                    <a:ea typeface="Nunito"/>
                    <a:cs typeface="Nunito"/>
                    <a:sym typeface="Nunito"/>
                  </a:rPr>
                  <a:t>LSTM / CNN</a:t>
                </a: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cxnSp>
            <p:nvCxnSpPr>
              <p:cNvPr id="2139" name="Google Shape;2139;p48"/>
              <p:cNvCxnSpPr/>
              <p:nvPr/>
            </p:nvCxnSpPr>
            <p:spPr>
              <a:xfrm rot="10800000">
                <a:off x="6040425" y="2171678"/>
                <a:ext cx="0" cy="26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2140" name="Google Shape;2140;p48"/>
              <p:cNvSpPr/>
              <p:nvPr/>
            </p:nvSpPr>
            <p:spPr>
              <a:xfrm>
                <a:off x="4296925" y="3326963"/>
                <a:ext cx="799200" cy="2535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latin typeface="Nunito"/>
                    <a:ea typeface="Nunito"/>
                    <a:cs typeface="Nunito"/>
                    <a:sym typeface="Nunito"/>
                  </a:rPr>
                  <a:t>Aggregation over layers</a:t>
                </a:r>
                <a:endParaRPr sz="8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2141" name="Google Shape;2141;p48"/>
              <p:cNvSpPr/>
              <p:nvPr/>
            </p:nvSpPr>
            <p:spPr>
              <a:xfrm>
                <a:off x="5538519" y="1909575"/>
                <a:ext cx="1003800" cy="2535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latin typeface="Nunito"/>
                    <a:ea typeface="Nunito"/>
                    <a:cs typeface="Nunito"/>
                    <a:sym typeface="Nunito"/>
                  </a:rPr>
                  <a:t>Final prediction</a:t>
                </a:r>
                <a:endParaRPr sz="8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</p:grpSp>
        <p:pic>
          <p:nvPicPr>
            <p:cNvPr id="2142" name="Google Shape;2142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62101" y="3744844"/>
              <a:ext cx="221695" cy="25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3" name="Google Shape;2143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43901" y="3744844"/>
              <a:ext cx="221695" cy="2534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44" name="Google Shape;2144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01299" y="3679725"/>
            <a:ext cx="1109476" cy="85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9" name="Google Shape;214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0" name="Google Shape;2150;p49"/>
          <p:cNvSpPr/>
          <p:nvPr/>
        </p:nvSpPr>
        <p:spPr>
          <a:xfrm>
            <a:off x="2360475" y="53900"/>
            <a:ext cx="4187700" cy="81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Adapter Modules</a:t>
            </a:r>
            <a:endParaRPr sz="3600"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1" name="Google Shape;215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2550" y="874775"/>
            <a:ext cx="5337874" cy="306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2" name="Google Shape;2152;p49"/>
          <p:cNvSpPr txBox="1"/>
          <p:nvPr/>
        </p:nvSpPr>
        <p:spPr>
          <a:xfrm>
            <a:off x="395025" y="4797062"/>
            <a:ext cx="84849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Ubuntu"/>
                <a:ea typeface="Ubuntu"/>
                <a:cs typeface="Ubuntu"/>
                <a:sym typeface="Ubuntu"/>
              </a:rPr>
              <a:t> “Parameter-efficient Transfer Learning for NLP”  </a:t>
            </a:r>
            <a:r>
              <a:rPr lang="en" sz="8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5"/>
              </a:rPr>
              <a:t>http://proceedings.mlr.press/v97/houlsby19a.html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153" name="Google Shape;2153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01299" y="3679725"/>
            <a:ext cx="1109476" cy="85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57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8" name="Google Shape;215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9" name="Google Shape;2159;p50"/>
          <p:cNvSpPr/>
          <p:nvPr/>
        </p:nvSpPr>
        <p:spPr>
          <a:xfrm>
            <a:off x="2411475" y="53900"/>
            <a:ext cx="4085700" cy="63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Adapter Modules</a:t>
            </a:r>
            <a:endParaRPr/>
          </a:p>
        </p:txBody>
      </p:sp>
      <p:sp>
        <p:nvSpPr>
          <p:cNvPr id="2160" name="Google Shape;2160;p50"/>
          <p:cNvSpPr txBox="1"/>
          <p:nvPr/>
        </p:nvSpPr>
        <p:spPr>
          <a:xfrm>
            <a:off x="449390" y="4780712"/>
            <a:ext cx="84849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Ubuntu"/>
                <a:ea typeface="Ubuntu"/>
                <a:cs typeface="Ubuntu"/>
                <a:sym typeface="Ubuntu"/>
              </a:rPr>
              <a:t> “Parameter-efficient Transfer Learning for NLP”  </a:t>
            </a:r>
            <a:r>
              <a:rPr lang="en" sz="8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4"/>
              </a:rPr>
              <a:t>http://proceedings.mlr.press/v97/houlsby19a.html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161" name="Google Shape;216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2600" y="1513450"/>
            <a:ext cx="4639387" cy="2921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62" name="Google Shape;2162;p50"/>
          <p:cNvSpPr txBox="1"/>
          <p:nvPr/>
        </p:nvSpPr>
        <p:spPr>
          <a:xfrm>
            <a:off x="560950" y="885625"/>
            <a:ext cx="7722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Adapters ⇒ obtain good accuracy with less weights to tune! 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163" name="Google Shape;2163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01299" y="3679725"/>
            <a:ext cx="1109476" cy="85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51"/>
          <p:cNvSpPr txBox="1"/>
          <p:nvPr>
            <p:ph idx="1" type="subTitle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pic>
        <p:nvPicPr>
          <p:cNvPr id="2169" name="Google Shape;216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0" name="Google Shape;2170;p51"/>
          <p:cNvSpPr/>
          <p:nvPr/>
        </p:nvSpPr>
        <p:spPr>
          <a:xfrm>
            <a:off x="798350" y="53900"/>
            <a:ext cx="6910200" cy="78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Ad</a:t>
            </a:r>
            <a:r>
              <a:rPr lang="en" sz="3300">
                <a:latin typeface="Raleway ExtraBold"/>
                <a:ea typeface="Raleway ExtraBold"/>
                <a:cs typeface="Raleway ExtraBold"/>
                <a:sym typeface="Raleway ExtraBold"/>
              </a:rPr>
              <a:t>aptation on Downstream Task</a:t>
            </a:r>
            <a:endParaRPr sz="3300"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1" name="Google Shape;2171;p51"/>
          <p:cNvSpPr txBox="1"/>
          <p:nvPr/>
        </p:nvSpPr>
        <p:spPr>
          <a:xfrm>
            <a:off x="486600" y="1117225"/>
            <a:ext cx="7078200" cy="31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AutoNum type="arabicPeriod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We load our pretrained LM transformer model with already trained weights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AutoNum type="arabicPeriod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Add a new linear layer on top of the trained model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AutoNum type="arabicPeriod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Finetune the parameters of the newly defined model on the downstream task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AutoNum type="arabicPeriod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Evaluate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Question: What could go wrong?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172" name="Google Shape;217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0688" y="3484569"/>
            <a:ext cx="221868" cy="3311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3" name="Google Shape;2173;p51"/>
          <p:cNvGrpSpPr/>
          <p:nvPr/>
        </p:nvGrpSpPr>
        <p:grpSpPr>
          <a:xfrm>
            <a:off x="5152627" y="2667970"/>
            <a:ext cx="3014689" cy="1708297"/>
            <a:chOff x="4881382" y="2961188"/>
            <a:chExt cx="2318100" cy="1618932"/>
          </a:xfrm>
        </p:grpSpPr>
        <p:grpSp>
          <p:nvGrpSpPr>
            <p:cNvPr id="2174" name="Google Shape;2174;p51"/>
            <p:cNvGrpSpPr/>
            <p:nvPr/>
          </p:nvGrpSpPr>
          <p:grpSpPr>
            <a:xfrm>
              <a:off x="4881382" y="3578775"/>
              <a:ext cx="2318100" cy="1001344"/>
              <a:chOff x="4881382" y="3578775"/>
              <a:chExt cx="2318100" cy="1001344"/>
            </a:xfrm>
          </p:grpSpPr>
          <p:sp>
            <p:nvSpPr>
              <p:cNvPr id="2175" name="Google Shape;2175;p51"/>
              <p:cNvSpPr/>
              <p:nvPr/>
            </p:nvSpPr>
            <p:spPr>
              <a:xfrm>
                <a:off x="4900300" y="4376550"/>
                <a:ext cx="384900" cy="1935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latin typeface="Nunito"/>
                    <a:ea typeface="Nunito"/>
                    <a:cs typeface="Nunito"/>
                    <a:sym typeface="Nunito"/>
                  </a:rPr>
                  <a:t>   [CLS]</a:t>
                </a:r>
                <a:endParaRPr sz="8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2176" name="Google Shape;2176;p51"/>
              <p:cNvSpPr/>
              <p:nvPr/>
            </p:nvSpPr>
            <p:spPr>
              <a:xfrm>
                <a:off x="5597320" y="4386619"/>
                <a:ext cx="435900" cy="193500"/>
              </a:xfrm>
              <a:prstGeom prst="roundRect">
                <a:avLst>
                  <a:gd fmla="val 50000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latin typeface="Nunito"/>
                  <a:ea typeface="Nunito"/>
                  <a:cs typeface="Nunito"/>
                  <a:sym typeface="Nunito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latin typeface="Nunito"/>
                    <a:ea typeface="Nunito"/>
                    <a:cs typeface="Nunito"/>
                    <a:sym typeface="Nunito"/>
                  </a:rPr>
                  <a:t>love</a:t>
                </a:r>
                <a:endParaRPr sz="8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2177" name="Google Shape;2177;p51"/>
              <p:cNvSpPr/>
              <p:nvPr/>
            </p:nvSpPr>
            <p:spPr>
              <a:xfrm>
                <a:off x="6043299" y="4376539"/>
                <a:ext cx="435900" cy="1935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latin typeface="Nunito"/>
                  <a:ea typeface="Nunito"/>
                  <a:cs typeface="Nunito"/>
                  <a:sym typeface="Nunito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latin typeface="Nunito"/>
                    <a:ea typeface="Nunito"/>
                    <a:cs typeface="Nunito"/>
                    <a:sym typeface="Nunito"/>
                  </a:rPr>
                  <a:t>this</a:t>
                </a:r>
                <a:endParaRPr sz="800"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2178" name="Google Shape;2178;p51"/>
              <p:cNvSpPr/>
              <p:nvPr/>
            </p:nvSpPr>
            <p:spPr>
              <a:xfrm>
                <a:off x="4881382" y="3578775"/>
                <a:ext cx="2318100" cy="532200"/>
              </a:xfrm>
              <a:prstGeom prst="roundRect">
                <a:avLst>
                  <a:gd fmla="val 16667" name="adj"/>
                </a:avLst>
              </a:prstGeom>
              <a:solidFill>
                <a:srgbClr val="EA99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Nunito"/>
                    <a:ea typeface="Nunito"/>
                    <a:cs typeface="Nunito"/>
                    <a:sym typeface="Nunito"/>
                  </a:rPr>
                  <a:t>BERT</a:t>
                </a: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cxnSp>
            <p:nvCxnSpPr>
              <p:cNvPr id="2179" name="Google Shape;2179;p51"/>
              <p:cNvCxnSpPr>
                <a:stCxn id="2175" idx="0"/>
              </p:cNvCxnSpPr>
              <p:nvPr/>
            </p:nvCxnSpPr>
            <p:spPr>
              <a:xfrm rot="10800000">
                <a:off x="5092750" y="4112850"/>
                <a:ext cx="0" cy="26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180" name="Google Shape;2180;p51"/>
              <p:cNvCxnSpPr/>
              <p:nvPr/>
            </p:nvCxnSpPr>
            <p:spPr>
              <a:xfrm rot="10800000">
                <a:off x="5406743" y="4116055"/>
                <a:ext cx="0" cy="255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181" name="Google Shape;2181;p51"/>
              <p:cNvCxnSpPr/>
              <p:nvPr/>
            </p:nvCxnSpPr>
            <p:spPr>
              <a:xfrm rot="10800000">
                <a:off x="6736192" y="4112850"/>
                <a:ext cx="0" cy="26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cxnSp>
          <p:nvCxnSpPr>
            <p:cNvPr id="2182" name="Google Shape;2182;p51"/>
            <p:cNvCxnSpPr/>
            <p:nvPr/>
          </p:nvCxnSpPr>
          <p:spPr>
            <a:xfrm rot="10800000">
              <a:off x="5092750" y="3317620"/>
              <a:ext cx="0" cy="263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183" name="Google Shape;2183;p51"/>
            <p:cNvSpPr/>
            <p:nvPr/>
          </p:nvSpPr>
          <p:spPr>
            <a:xfrm>
              <a:off x="4972004" y="2961188"/>
              <a:ext cx="234900" cy="3564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84" name="Google Shape;218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3308" y="3371199"/>
            <a:ext cx="305315" cy="455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5" name="Google Shape;218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8964" y="3371198"/>
            <a:ext cx="305315" cy="4556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6" name="Google Shape;2186;p51"/>
          <p:cNvCxnSpPr/>
          <p:nvPr/>
        </p:nvCxnSpPr>
        <p:spPr>
          <a:xfrm rot="10800000">
            <a:off x="6349917" y="3891962"/>
            <a:ext cx="0" cy="269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87" name="Google Shape;2187;p51"/>
          <p:cNvCxnSpPr/>
          <p:nvPr/>
        </p:nvCxnSpPr>
        <p:spPr>
          <a:xfrm rot="10800000">
            <a:off x="6919111" y="3891962"/>
            <a:ext cx="0" cy="269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88" name="Google Shape;2188;p51"/>
          <p:cNvSpPr/>
          <p:nvPr/>
        </p:nvSpPr>
        <p:spPr>
          <a:xfrm>
            <a:off x="7243690" y="4161362"/>
            <a:ext cx="567000" cy="2043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800">
                <a:latin typeface="Nunito"/>
                <a:ea typeface="Nunito"/>
                <a:cs typeface="Nunito"/>
                <a:sym typeface="Nunito"/>
              </a:rPr>
              <a:t>movie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89" name="Google Shape;2189;p51"/>
          <p:cNvSpPr/>
          <p:nvPr/>
        </p:nvSpPr>
        <p:spPr>
          <a:xfrm>
            <a:off x="5538628" y="4161349"/>
            <a:ext cx="567000" cy="2043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I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4" name="Google Shape;219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5" name="Google Shape;2195;p52"/>
          <p:cNvSpPr/>
          <p:nvPr/>
        </p:nvSpPr>
        <p:spPr>
          <a:xfrm>
            <a:off x="1703325" y="53900"/>
            <a:ext cx="5502000" cy="86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Catastrophic Forgetting</a:t>
            </a:r>
            <a:endParaRPr sz="3600"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96" name="Google Shape;2196;p52"/>
          <p:cNvGrpSpPr/>
          <p:nvPr/>
        </p:nvGrpSpPr>
        <p:grpSpPr>
          <a:xfrm>
            <a:off x="1703325" y="1164981"/>
            <a:ext cx="5313212" cy="2785721"/>
            <a:chOff x="865125" y="1647963"/>
            <a:chExt cx="5313212" cy="2785721"/>
          </a:xfrm>
        </p:grpSpPr>
        <p:cxnSp>
          <p:nvCxnSpPr>
            <p:cNvPr id="2197" name="Google Shape;2197;p52"/>
            <p:cNvCxnSpPr/>
            <p:nvPr/>
          </p:nvCxnSpPr>
          <p:spPr>
            <a:xfrm rot="10800000">
              <a:off x="1588225" y="1757425"/>
              <a:ext cx="0" cy="2462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98" name="Google Shape;2198;p52"/>
            <p:cNvCxnSpPr/>
            <p:nvPr/>
          </p:nvCxnSpPr>
          <p:spPr>
            <a:xfrm>
              <a:off x="1588225" y="4219806"/>
              <a:ext cx="437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199" name="Google Shape;2199;p52"/>
            <p:cNvSpPr/>
            <p:nvPr/>
          </p:nvSpPr>
          <p:spPr>
            <a:xfrm>
              <a:off x="5657537" y="4240183"/>
              <a:ext cx="520800" cy="1935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Nunito"/>
                  <a:ea typeface="Nunito"/>
                  <a:cs typeface="Nunito"/>
                  <a:sym typeface="Nunito"/>
                </a:rPr>
                <a:t>Epoch</a:t>
              </a:r>
              <a:endParaRPr sz="8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00" name="Google Shape;2200;p52"/>
            <p:cNvSpPr/>
            <p:nvPr/>
          </p:nvSpPr>
          <p:spPr>
            <a:xfrm>
              <a:off x="865125" y="1704250"/>
              <a:ext cx="723300" cy="1935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Nunito"/>
                  <a:ea typeface="Nunito"/>
                  <a:cs typeface="Nunito"/>
                  <a:sym typeface="Nunito"/>
                </a:rPr>
                <a:t>Accuracy</a:t>
              </a:r>
              <a:endParaRPr sz="8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01" name="Google Shape;2201;p52"/>
            <p:cNvSpPr/>
            <p:nvPr/>
          </p:nvSpPr>
          <p:spPr>
            <a:xfrm>
              <a:off x="1593900" y="2161100"/>
              <a:ext cx="4133700" cy="1778950"/>
            </a:xfrm>
            <a:custGeom>
              <a:rect b="b" l="l" r="r" t="t"/>
              <a:pathLst>
                <a:path extrusionOk="0" h="71158" w="165348">
                  <a:moveTo>
                    <a:pt x="0" y="0"/>
                  </a:moveTo>
                  <a:cubicBezTo>
                    <a:pt x="8537" y="2636"/>
                    <a:pt x="33230" y="9224"/>
                    <a:pt x="51220" y="15813"/>
                  </a:cubicBezTo>
                  <a:cubicBezTo>
                    <a:pt x="69210" y="22402"/>
                    <a:pt x="88919" y="30308"/>
                    <a:pt x="107940" y="39532"/>
                  </a:cubicBezTo>
                  <a:cubicBezTo>
                    <a:pt x="126961" y="48756"/>
                    <a:pt x="155780" y="65887"/>
                    <a:pt x="165348" y="71158"/>
                  </a:cubicBezTo>
                </a:path>
              </a:pathLst>
            </a:custGeom>
            <a:noFill/>
            <a:ln cap="flat" cmpd="sng" w="9525">
              <a:solidFill>
                <a:srgbClr val="351C75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202" name="Google Shape;2202;p52"/>
            <p:cNvSpPr/>
            <p:nvPr/>
          </p:nvSpPr>
          <p:spPr>
            <a:xfrm>
              <a:off x="1602500" y="1918207"/>
              <a:ext cx="4196300" cy="1867175"/>
            </a:xfrm>
            <a:custGeom>
              <a:rect b="b" l="l" r="r" t="t"/>
              <a:pathLst>
                <a:path extrusionOk="0" h="74687" w="167852">
                  <a:moveTo>
                    <a:pt x="0" y="74687"/>
                  </a:moveTo>
                  <a:cubicBezTo>
                    <a:pt x="4526" y="70676"/>
                    <a:pt x="17978" y="57728"/>
                    <a:pt x="27157" y="50623"/>
                  </a:cubicBezTo>
                  <a:cubicBezTo>
                    <a:pt x="36336" y="43518"/>
                    <a:pt x="45030" y="37628"/>
                    <a:pt x="55074" y="32056"/>
                  </a:cubicBezTo>
                  <a:cubicBezTo>
                    <a:pt x="65118" y="26485"/>
                    <a:pt x="76104" y="21225"/>
                    <a:pt x="87421" y="17194"/>
                  </a:cubicBezTo>
                  <a:cubicBezTo>
                    <a:pt x="98738" y="13163"/>
                    <a:pt x="109569" y="10734"/>
                    <a:pt x="122974" y="7868"/>
                  </a:cubicBezTo>
                  <a:cubicBezTo>
                    <a:pt x="136379" y="5002"/>
                    <a:pt x="160372" y="1311"/>
                    <a:pt x="167852" y="0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203" name="Google Shape;2203;p52"/>
            <p:cNvSpPr/>
            <p:nvPr/>
          </p:nvSpPr>
          <p:spPr>
            <a:xfrm>
              <a:off x="4789227" y="1647963"/>
              <a:ext cx="1201800" cy="3387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0000"/>
                  </a:solidFill>
                  <a:latin typeface="Nunito"/>
                  <a:ea typeface="Nunito"/>
                  <a:cs typeface="Nunito"/>
                  <a:sym typeface="Nunito"/>
                </a:rPr>
                <a:t>Learning new task B</a:t>
              </a:r>
              <a:endParaRPr sz="8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04" name="Google Shape;2204;p52"/>
            <p:cNvSpPr/>
            <p:nvPr/>
          </p:nvSpPr>
          <p:spPr>
            <a:xfrm>
              <a:off x="4665925" y="3789950"/>
              <a:ext cx="1293600" cy="3387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351C75"/>
                  </a:solidFill>
                  <a:latin typeface="Nunito"/>
                  <a:ea typeface="Nunito"/>
                  <a:cs typeface="Nunito"/>
                  <a:sym typeface="Nunito"/>
                </a:rPr>
                <a:t>Performance degradation on task A</a:t>
              </a:r>
              <a:endParaRPr sz="800">
                <a:solidFill>
                  <a:srgbClr val="351C75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2205" name="Google Shape;2205;p52"/>
          <p:cNvSpPr txBox="1"/>
          <p:nvPr/>
        </p:nvSpPr>
        <p:spPr>
          <a:xfrm>
            <a:off x="1032900" y="4148595"/>
            <a:ext cx="70782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Training a model pre-trained on task A, on a new task B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206" name="Google Shape;220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3525" y="3586600"/>
            <a:ext cx="610151" cy="8893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7" name="Google Shape;2207;p52"/>
          <p:cNvCxnSpPr/>
          <p:nvPr/>
        </p:nvCxnSpPr>
        <p:spPr>
          <a:xfrm>
            <a:off x="2441338" y="1675643"/>
            <a:ext cx="42030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1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2" name="Google Shape;221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3" name="Google Shape;2213;p53"/>
          <p:cNvSpPr/>
          <p:nvPr/>
        </p:nvSpPr>
        <p:spPr>
          <a:xfrm>
            <a:off x="3030725" y="53900"/>
            <a:ext cx="2847000" cy="56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Finetuning</a:t>
            </a:r>
            <a:endParaRPr/>
          </a:p>
        </p:txBody>
      </p:sp>
      <p:sp>
        <p:nvSpPr>
          <p:cNvPr id="2214" name="Google Shape;2214;p53"/>
          <p:cNvSpPr txBox="1"/>
          <p:nvPr/>
        </p:nvSpPr>
        <p:spPr>
          <a:xfrm>
            <a:off x="456675" y="4356000"/>
            <a:ext cx="84849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215" name="Google Shape;2215;p53"/>
          <p:cNvSpPr txBox="1"/>
          <p:nvPr/>
        </p:nvSpPr>
        <p:spPr>
          <a:xfrm>
            <a:off x="371550" y="987625"/>
            <a:ext cx="8327100" cy="3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Careful not to change too much the pretrained weights (Catastrophic forgetting)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Use small learning rates to avoid big changes: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○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Especially for lower layers which capture general information (</a:t>
            </a:r>
            <a:r>
              <a:rPr lang="en" sz="1100" u="sng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  <a:hlinkClick r:id="rId4"/>
              </a:rPr>
              <a:t>https://arxiv.org/abs/1801.06146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)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○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Learning rate warmup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Regularization: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○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Elastic Weight Consolidation (</a:t>
            </a:r>
            <a:r>
              <a:rPr lang="en" sz="11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5"/>
              </a:rPr>
              <a:t>https://arxiv.org/abs/1612.00796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)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○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Simple L2 regularization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216" name="Google Shape;2216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83525" y="3586600"/>
            <a:ext cx="610151" cy="88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1" name="Google Shape;222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2" name="Google Shape;2222;p54"/>
          <p:cNvSpPr/>
          <p:nvPr/>
        </p:nvSpPr>
        <p:spPr>
          <a:xfrm>
            <a:off x="2961550" y="53900"/>
            <a:ext cx="2985600" cy="76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Finetuning</a:t>
            </a:r>
            <a:endParaRPr sz="3600"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3" name="Google Shape;2223;p54"/>
          <p:cNvSpPr txBox="1"/>
          <p:nvPr/>
        </p:nvSpPr>
        <p:spPr>
          <a:xfrm>
            <a:off x="456675" y="1134400"/>
            <a:ext cx="7888200" cy="30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Several methods are possible: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○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Freezing everything but the top layer (</a:t>
            </a:r>
            <a:r>
              <a:rPr lang="en" sz="11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4"/>
              </a:rPr>
              <a:t>https://arxiv.org/abs/1502.02791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)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○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Training one layer at a time (</a:t>
            </a:r>
            <a:r>
              <a:rPr lang="en" sz="11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5"/>
              </a:rPr>
              <a:t>https://www.aclweb.org/anthology/D17-1169/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)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○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Gradually unfreezing (</a:t>
            </a:r>
            <a:r>
              <a:rPr lang="en" sz="11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6"/>
              </a:rPr>
              <a:t>https://arxiv.org/abs/1801.06146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)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○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Finetune all parameters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24" name="Google Shape;2224;p54"/>
          <p:cNvSpPr txBox="1"/>
          <p:nvPr/>
        </p:nvSpPr>
        <p:spPr>
          <a:xfrm>
            <a:off x="532825" y="4808525"/>
            <a:ext cx="82716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  <a:hlinkClick r:id="rId7"/>
              </a:rPr>
              <a:t>“Transfer Learning in Natural Language Processing”, NAACL tutorial.</a:t>
            </a:r>
            <a:endParaRPr sz="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2225" name="Google Shape;2225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83525" y="3586600"/>
            <a:ext cx="610151" cy="88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/>
          <p:nvPr/>
        </p:nvSpPr>
        <p:spPr>
          <a:xfrm>
            <a:off x="2929425" y="60150"/>
            <a:ext cx="3049800" cy="61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What is TL ?</a:t>
            </a:r>
            <a:endParaRPr/>
          </a:p>
        </p:txBody>
      </p:sp>
      <p:sp>
        <p:nvSpPr>
          <p:cNvPr id="100" name="Google Shape;100;p19"/>
          <p:cNvSpPr txBox="1"/>
          <p:nvPr/>
        </p:nvSpPr>
        <p:spPr>
          <a:xfrm>
            <a:off x="457200" y="803700"/>
            <a:ext cx="71313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Storing knowledge gained solving one problem and applying it to a different but related problem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101" name="Google Shape;101;p19"/>
          <p:cNvGrpSpPr/>
          <p:nvPr/>
        </p:nvGrpSpPr>
        <p:grpSpPr>
          <a:xfrm>
            <a:off x="2385900" y="1768600"/>
            <a:ext cx="4372200" cy="2630050"/>
            <a:chOff x="1296800" y="1304100"/>
            <a:chExt cx="4372200" cy="2630050"/>
          </a:xfrm>
        </p:grpSpPr>
        <p:sp>
          <p:nvSpPr>
            <p:cNvPr id="102" name="Google Shape;102;p19"/>
            <p:cNvSpPr/>
            <p:nvPr/>
          </p:nvSpPr>
          <p:spPr>
            <a:xfrm>
              <a:off x="1296800" y="1304100"/>
              <a:ext cx="1293600" cy="1293600"/>
            </a:xfrm>
            <a:prstGeom prst="flowChartConnector">
              <a:avLst/>
            </a:pr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9"/>
            <p:cNvSpPr/>
            <p:nvPr/>
          </p:nvSpPr>
          <p:spPr>
            <a:xfrm>
              <a:off x="3811400" y="1304100"/>
              <a:ext cx="1293600" cy="1293600"/>
            </a:xfrm>
            <a:prstGeom prst="flowChartConnector">
              <a:avLst/>
            </a:pr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9"/>
            <p:cNvSpPr/>
            <p:nvPr/>
          </p:nvSpPr>
          <p:spPr>
            <a:xfrm>
              <a:off x="1719350" y="1580925"/>
              <a:ext cx="160200" cy="138300"/>
            </a:xfrm>
            <a:prstGeom prst="triangle">
              <a:avLst>
                <a:gd fmla="val 50000" name="adj"/>
              </a:avLst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9"/>
            <p:cNvSpPr/>
            <p:nvPr/>
          </p:nvSpPr>
          <p:spPr>
            <a:xfrm>
              <a:off x="1507475" y="2002900"/>
              <a:ext cx="160200" cy="138300"/>
            </a:xfrm>
            <a:prstGeom prst="triangle">
              <a:avLst>
                <a:gd fmla="val 50000" name="adj"/>
              </a:avLst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9"/>
            <p:cNvSpPr/>
            <p:nvPr/>
          </p:nvSpPr>
          <p:spPr>
            <a:xfrm>
              <a:off x="2242700" y="1791050"/>
              <a:ext cx="160200" cy="138300"/>
            </a:xfrm>
            <a:prstGeom prst="triangle">
              <a:avLst>
                <a:gd fmla="val 50000" name="adj"/>
              </a:avLst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9"/>
            <p:cNvSpPr/>
            <p:nvPr/>
          </p:nvSpPr>
          <p:spPr>
            <a:xfrm>
              <a:off x="1921550" y="1929350"/>
              <a:ext cx="160200" cy="138300"/>
            </a:xfrm>
            <a:prstGeom prst="triangle">
              <a:avLst>
                <a:gd fmla="val 50000" name="adj"/>
              </a:avLst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9"/>
            <p:cNvSpPr/>
            <p:nvPr/>
          </p:nvSpPr>
          <p:spPr>
            <a:xfrm>
              <a:off x="1964675" y="2307575"/>
              <a:ext cx="160200" cy="138300"/>
            </a:xfrm>
            <a:prstGeom prst="triangle">
              <a:avLst>
                <a:gd fmla="val 50000" name="adj"/>
              </a:avLst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9"/>
            <p:cNvSpPr/>
            <p:nvPr/>
          </p:nvSpPr>
          <p:spPr>
            <a:xfrm>
              <a:off x="4174550" y="1646500"/>
              <a:ext cx="160200" cy="1602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9"/>
            <p:cNvSpPr/>
            <p:nvPr/>
          </p:nvSpPr>
          <p:spPr>
            <a:xfrm>
              <a:off x="4458075" y="1420725"/>
              <a:ext cx="160200" cy="1602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9"/>
            <p:cNvSpPr/>
            <p:nvPr/>
          </p:nvSpPr>
          <p:spPr>
            <a:xfrm>
              <a:off x="4712475" y="2078263"/>
              <a:ext cx="160200" cy="1602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9"/>
            <p:cNvSpPr/>
            <p:nvPr/>
          </p:nvSpPr>
          <p:spPr>
            <a:xfrm>
              <a:off x="3942750" y="2033963"/>
              <a:ext cx="160200" cy="1602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9"/>
            <p:cNvSpPr/>
            <p:nvPr/>
          </p:nvSpPr>
          <p:spPr>
            <a:xfrm>
              <a:off x="4334750" y="2331288"/>
              <a:ext cx="160200" cy="1602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9"/>
            <p:cNvSpPr/>
            <p:nvPr/>
          </p:nvSpPr>
          <p:spPr>
            <a:xfrm>
              <a:off x="2073950" y="2081750"/>
              <a:ext cx="160200" cy="138300"/>
            </a:xfrm>
            <a:prstGeom prst="triangle">
              <a:avLst>
                <a:gd fmla="val 50000" name="adj"/>
              </a:avLst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9"/>
            <p:cNvSpPr/>
            <p:nvPr/>
          </p:nvSpPr>
          <p:spPr>
            <a:xfrm>
              <a:off x="2073950" y="1476475"/>
              <a:ext cx="160200" cy="138300"/>
            </a:xfrm>
            <a:prstGeom prst="triangle">
              <a:avLst>
                <a:gd fmla="val 50000" name="adj"/>
              </a:avLst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9"/>
            <p:cNvSpPr/>
            <p:nvPr/>
          </p:nvSpPr>
          <p:spPr>
            <a:xfrm>
              <a:off x="1601000" y="2238475"/>
              <a:ext cx="160200" cy="138300"/>
            </a:xfrm>
            <a:prstGeom prst="triangle">
              <a:avLst>
                <a:gd fmla="val 50000" name="adj"/>
              </a:avLst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9"/>
            <p:cNvSpPr/>
            <p:nvPr/>
          </p:nvSpPr>
          <p:spPr>
            <a:xfrm>
              <a:off x="1347275" y="1749750"/>
              <a:ext cx="160200" cy="138300"/>
            </a:xfrm>
            <a:prstGeom prst="triangle">
              <a:avLst>
                <a:gd fmla="val 50000" name="adj"/>
              </a:avLst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9"/>
            <p:cNvSpPr/>
            <p:nvPr/>
          </p:nvSpPr>
          <p:spPr>
            <a:xfrm>
              <a:off x="2335625" y="2044925"/>
              <a:ext cx="160200" cy="138300"/>
            </a:xfrm>
            <a:prstGeom prst="triangle">
              <a:avLst>
                <a:gd fmla="val 50000" name="adj"/>
              </a:avLst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9"/>
            <p:cNvSpPr/>
            <p:nvPr/>
          </p:nvSpPr>
          <p:spPr>
            <a:xfrm>
              <a:off x="1761200" y="1367213"/>
              <a:ext cx="160200" cy="138300"/>
            </a:xfrm>
            <a:prstGeom prst="triangle">
              <a:avLst>
                <a:gd fmla="val 50000" name="adj"/>
              </a:avLst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9"/>
            <p:cNvSpPr/>
            <p:nvPr/>
          </p:nvSpPr>
          <p:spPr>
            <a:xfrm>
              <a:off x="1667675" y="1802838"/>
              <a:ext cx="160200" cy="138300"/>
            </a:xfrm>
            <a:prstGeom prst="triangle">
              <a:avLst>
                <a:gd fmla="val 50000" name="adj"/>
              </a:avLst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9"/>
            <p:cNvSpPr/>
            <p:nvPr/>
          </p:nvSpPr>
          <p:spPr>
            <a:xfrm>
              <a:off x="2022950" y="1702913"/>
              <a:ext cx="160200" cy="138300"/>
            </a:xfrm>
            <a:prstGeom prst="triangle">
              <a:avLst>
                <a:gd fmla="val 50000" name="adj"/>
              </a:avLst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9"/>
            <p:cNvSpPr txBox="1"/>
            <p:nvPr/>
          </p:nvSpPr>
          <p:spPr>
            <a:xfrm>
              <a:off x="1498550" y="2860150"/>
              <a:ext cx="890100" cy="388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Ubuntu"/>
                  <a:ea typeface="Ubuntu"/>
                  <a:cs typeface="Ubuntu"/>
                  <a:sym typeface="Ubuntu"/>
                </a:rPr>
                <a:t>Model A</a:t>
              </a:r>
              <a:endParaRPr sz="1000"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23" name="Google Shape;123;p19"/>
            <p:cNvSpPr txBox="1"/>
            <p:nvPr/>
          </p:nvSpPr>
          <p:spPr>
            <a:xfrm>
              <a:off x="4013150" y="2830425"/>
              <a:ext cx="890100" cy="3882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Ubuntu"/>
                  <a:ea typeface="Ubuntu"/>
                  <a:cs typeface="Ubuntu"/>
                  <a:sym typeface="Ubuntu"/>
                </a:rPr>
                <a:t>Model B</a:t>
              </a:r>
              <a:endParaRPr sz="1000"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124" name="Google Shape;124;p19"/>
            <p:cNvCxnSpPr>
              <a:stCxn id="102" idx="4"/>
              <a:endCxn id="122" idx="0"/>
            </p:cNvCxnSpPr>
            <p:nvPr/>
          </p:nvCxnSpPr>
          <p:spPr>
            <a:xfrm>
              <a:off x="1943600" y="2597700"/>
              <a:ext cx="0" cy="2625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25" name="Google Shape;125;p19"/>
            <p:cNvSpPr txBox="1"/>
            <p:nvPr/>
          </p:nvSpPr>
          <p:spPr>
            <a:xfrm>
              <a:off x="2755850" y="3545950"/>
              <a:ext cx="890100" cy="388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Ubuntu"/>
                  <a:ea typeface="Ubuntu"/>
                  <a:cs typeface="Ubuntu"/>
                  <a:sym typeface="Ubuntu"/>
                </a:rPr>
                <a:t>Knowledge</a:t>
              </a:r>
              <a:endParaRPr sz="1000"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126" name="Google Shape;126;p19"/>
            <p:cNvCxnSpPr>
              <a:stCxn id="122" idx="2"/>
              <a:endCxn id="125" idx="1"/>
            </p:cNvCxnSpPr>
            <p:nvPr/>
          </p:nvCxnSpPr>
          <p:spPr>
            <a:xfrm flipH="1" rot="-5400000">
              <a:off x="2103950" y="3088000"/>
              <a:ext cx="491700" cy="812400"/>
            </a:xfrm>
            <a:prstGeom prst="bentConnector2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27" name="Google Shape;127;p19"/>
            <p:cNvCxnSpPr>
              <a:stCxn id="125" idx="3"/>
              <a:endCxn id="123" idx="2"/>
            </p:cNvCxnSpPr>
            <p:nvPr/>
          </p:nvCxnSpPr>
          <p:spPr>
            <a:xfrm flipH="1" rot="10800000">
              <a:off x="3645950" y="3218650"/>
              <a:ext cx="812400" cy="521400"/>
            </a:xfrm>
            <a:prstGeom prst="bentConnector2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28" name="Google Shape;128;p19"/>
            <p:cNvCxnSpPr>
              <a:stCxn id="123" idx="0"/>
              <a:endCxn id="103" idx="4"/>
            </p:cNvCxnSpPr>
            <p:nvPr/>
          </p:nvCxnSpPr>
          <p:spPr>
            <a:xfrm rot="10800000">
              <a:off x="4458200" y="2597625"/>
              <a:ext cx="0" cy="232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29" name="Google Shape;129;p19"/>
            <p:cNvSpPr/>
            <p:nvPr/>
          </p:nvSpPr>
          <p:spPr>
            <a:xfrm>
              <a:off x="1837475" y="2118450"/>
              <a:ext cx="160200" cy="138300"/>
            </a:xfrm>
            <a:prstGeom prst="triangle">
              <a:avLst>
                <a:gd fmla="val 50000" name="adj"/>
              </a:avLst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1783400" y="2394750"/>
              <a:ext cx="160200" cy="138300"/>
            </a:xfrm>
            <a:prstGeom prst="triangle">
              <a:avLst>
                <a:gd fmla="val 50000" name="adj"/>
              </a:avLst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9"/>
            <p:cNvSpPr/>
            <p:nvPr/>
          </p:nvSpPr>
          <p:spPr>
            <a:xfrm>
              <a:off x="1507475" y="1564625"/>
              <a:ext cx="160200" cy="138300"/>
            </a:xfrm>
            <a:prstGeom prst="triangle">
              <a:avLst>
                <a:gd fmla="val 50000" name="adj"/>
              </a:avLst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9"/>
            <p:cNvSpPr/>
            <p:nvPr/>
          </p:nvSpPr>
          <p:spPr>
            <a:xfrm>
              <a:off x="2183150" y="2238475"/>
              <a:ext cx="160200" cy="138300"/>
            </a:xfrm>
            <a:prstGeom prst="triangle">
              <a:avLst>
                <a:gd fmla="val 50000" name="adj"/>
              </a:avLst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9"/>
            <p:cNvSpPr/>
            <p:nvPr/>
          </p:nvSpPr>
          <p:spPr>
            <a:xfrm>
              <a:off x="2326550" y="1599213"/>
              <a:ext cx="160200" cy="138300"/>
            </a:xfrm>
            <a:prstGeom prst="triangle">
              <a:avLst>
                <a:gd fmla="val 50000" name="adj"/>
              </a:avLst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9"/>
            <p:cNvSpPr txBox="1"/>
            <p:nvPr/>
          </p:nvSpPr>
          <p:spPr>
            <a:xfrm>
              <a:off x="2386700" y="1314263"/>
              <a:ext cx="767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Ubuntu"/>
                  <a:ea typeface="Ubuntu"/>
                  <a:cs typeface="Ubuntu"/>
                  <a:sym typeface="Ubuntu"/>
                </a:rPr>
                <a:t>Domain A</a:t>
              </a:r>
              <a:endParaRPr sz="1000"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35" name="Google Shape;135;p19"/>
            <p:cNvSpPr txBox="1"/>
            <p:nvPr/>
          </p:nvSpPr>
          <p:spPr>
            <a:xfrm>
              <a:off x="4901300" y="1314263"/>
              <a:ext cx="767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Ubuntu"/>
                  <a:ea typeface="Ubuntu"/>
                  <a:cs typeface="Ubuntu"/>
                  <a:sym typeface="Ubuntu"/>
                </a:rPr>
                <a:t>Domain B</a:t>
              </a:r>
              <a:endParaRPr sz="1000"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0" name="Google Shape;223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1" name="Google Shape;2231;p55"/>
          <p:cNvSpPr/>
          <p:nvPr/>
        </p:nvSpPr>
        <p:spPr>
          <a:xfrm>
            <a:off x="1792200" y="53900"/>
            <a:ext cx="5324100" cy="82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What/When to choose</a:t>
            </a:r>
            <a:endParaRPr sz="3600"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2" name="Google Shape;2232;p55"/>
          <p:cNvSpPr txBox="1"/>
          <p:nvPr/>
        </p:nvSpPr>
        <p:spPr>
          <a:xfrm>
            <a:off x="525300" y="4787998"/>
            <a:ext cx="84849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Ubuntu"/>
                <a:ea typeface="Ubuntu"/>
                <a:cs typeface="Ubuntu"/>
                <a:sym typeface="Ubuntu"/>
              </a:rPr>
              <a:t>“To Tune or Not to Tune? Adapting Pretrained Representations to Diverse Tasks”, </a:t>
            </a:r>
            <a:r>
              <a:rPr lang="en" sz="8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4"/>
              </a:rPr>
              <a:t>https://arxiv.org/pdf/1903.05987.pdf</a:t>
            </a:r>
            <a:endParaRPr sz="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233" name="Google Shape;223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5050" y="1344187"/>
            <a:ext cx="4197525" cy="297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8" name="Google Shape;223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9" name="Google Shape;2239;p56"/>
          <p:cNvSpPr/>
          <p:nvPr/>
        </p:nvSpPr>
        <p:spPr>
          <a:xfrm>
            <a:off x="2561000" y="53900"/>
            <a:ext cx="3786600" cy="81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Pain Points</a:t>
            </a:r>
            <a:endParaRPr sz="3600"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0" name="Google Shape;2240;p56"/>
          <p:cNvSpPr txBox="1"/>
          <p:nvPr/>
        </p:nvSpPr>
        <p:spPr>
          <a:xfrm>
            <a:off x="918675" y="1431700"/>
            <a:ext cx="6399600" cy="29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The feedforward pass is slow (Bert Large  has 335M parameters)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Fine-tuning is very unstable (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https://arxiv.org/pdf/1811.01088.pdf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)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Memory problems if the maximum sequence length  is long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You can pre-train your own version of Bert on your dataset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○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Requires lots of GPUS/TPUS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○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Tricky to choose hyper-parameters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C4587"/>
        </a:solidFill>
      </p:bgPr>
    </p:bg>
    <p:spTree>
      <p:nvGrpSpPr>
        <p:cNvPr id="2244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p57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46" name="Google Shape;2246;p57"/>
          <p:cNvGrpSpPr/>
          <p:nvPr/>
        </p:nvGrpSpPr>
        <p:grpSpPr>
          <a:xfrm>
            <a:off x="8055170" y="359331"/>
            <a:ext cx="796189" cy="662797"/>
            <a:chOff x="1244325" y="314425"/>
            <a:chExt cx="444525" cy="370050"/>
          </a:xfrm>
        </p:grpSpPr>
        <p:sp>
          <p:nvSpPr>
            <p:cNvPr id="2247" name="Google Shape;2247;p57"/>
            <p:cNvSpPr/>
            <p:nvPr/>
          </p:nvSpPr>
          <p:spPr>
            <a:xfrm>
              <a:off x="1388425" y="463425"/>
              <a:ext cx="143525" cy="143500"/>
            </a:xfrm>
            <a:custGeom>
              <a:rect b="b" l="l" r="r" t="t"/>
              <a:pathLst>
                <a:path extrusionOk="0" h="5740" w="5741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57"/>
            <p:cNvSpPr/>
            <p:nvPr/>
          </p:nvSpPr>
          <p:spPr>
            <a:xfrm>
              <a:off x="1244325" y="314425"/>
              <a:ext cx="444525" cy="370050"/>
            </a:xfrm>
            <a:custGeom>
              <a:rect b="b" l="l" r="r" t="t"/>
              <a:pathLst>
                <a:path extrusionOk="0" h="14802" w="17781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49" name="Google Shape;224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0" name="Google Shape;2250;p57"/>
          <p:cNvSpPr txBox="1"/>
          <p:nvPr/>
        </p:nvSpPr>
        <p:spPr>
          <a:xfrm>
            <a:off x="2608800" y="715950"/>
            <a:ext cx="3926400" cy="37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Hands-on</a:t>
            </a:r>
            <a:endParaRPr sz="2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Fine-tuning</a:t>
            </a:r>
            <a:endParaRPr sz="2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51" name="Google Shape;2251;p57"/>
          <p:cNvSpPr txBox="1"/>
          <p:nvPr/>
        </p:nvSpPr>
        <p:spPr>
          <a:xfrm>
            <a:off x="2608800" y="862000"/>
            <a:ext cx="45474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uFill>
                  <a:noFill/>
                </a:uFill>
                <a:hlinkClick r:id="rId4"/>
              </a:rPr>
              <a:t>https://tinyurl.com/uku8sag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50"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55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6" name="Google Shape;225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7" name="Google Shape;2257;p58"/>
          <p:cNvSpPr/>
          <p:nvPr/>
        </p:nvSpPr>
        <p:spPr>
          <a:xfrm>
            <a:off x="2129125" y="53900"/>
            <a:ext cx="4516200" cy="81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Results from Colab</a:t>
            </a:r>
            <a:endParaRPr sz="3600"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58" name="Google Shape;2258;p58"/>
          <p:cNvGraphicFramePr/>
          <p:nvPr/>
        </p:nvGraphicFramePr>
        <p:xfrm>
          <a:off x="458624" y="864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{2659E19D-17A3-473B-B649-5C877517BD91}</a:tableStyleId>
              </a:tblPr>
              <a:tblGrid>
                <a:gridCol w="1240600"/>
                <a:gridCol w="1665450"/>
                <a:gridCol w="950575"/>
                <a:gridCol w="974725"/>
                <a:gridCol w="1155100"/>
                <a:gridCol w="1370925"/>
              </a:tblGrid>
              <a:tr h="1007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Ubuntu"/>
                          <a:ea typeface="Ubuntu"/>
                          <a:cs typeface="Ubuntu"/>
                          <a:sym typeface="Ubuntu"/>
                        </a:rPr>
                        <a:t>Inference Speed for 5000 sents (seconds)</a:t>
                      </a:r>
                      <a:endParaRPr b="1" sz="12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Ubuntu"/>
                          <a:ea typeface="Ubuntu"/>
                          <a:cs typeface="Ubuntu"/>
                          <a:sym typeface="Ubuntu"/>
                        </a:rPr>
                        <a:t>F1-score</a:t>
                      </a:r>
                      <a:endParaRPr b="1" sz="12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Ubuntu"/>
                          <a:ea typeface="Ubuntu"/>
                          <a:cs typeface="Ubuntu"/>
                          <a:sym typeface="Ubuntu"/>
                        </a:rPr>
                        <a:t>GPU Memory</a:t>
                      </a:r>
                      <a:br>
                        <a:rPr b="1" lang="en" sz="1200">
                          <a:latin typeface="Ubuntu"/>
                          <a:ea typeface="Ubuntu"/>
                          <a:cs typeface="Ubuntu"/>
                          <a:sym typeface="Ubuntu"/>
                        </a:rPr>
                      </a:br>
                      <a:r>
                        <a:rPr b="1" lang="en" sz="1200">
                          <a:latin typeface="Ubuntu"/>
                          <a:ea typeface="Ubuntu"/>
                          <a:cs typeface="Ubuntu"/>
                          <a:sym typeface="Ubuntu"/>
                        </a:rPr>
                        <a:t>(MiB)</a:t>
                      </a:r>
                      <a:endParaRPr b="1" sz="12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Ubuntu"/>
                          <a:ea typeface="Ubuntu"/>
                          <a:cs typeface="Ubuntu"/>
                          <a:sym typeface="Ubuntu"/>
                        </a:rPr>
                        <a:t>Model Size on Disk</a:t>
                      </a:r>
                      <a:endParaRPr b="1" sz="12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Ubuntu"/>
                          <a:ea typeface="Ubuntu"/>
                          <a:cs typeface="Ubuntu"/>
                          <a:sym typeface="Ubuntu"/>
                        </a:rPr>
                        <a:t>(MB)</a:t>
                      </a:r>
                      <a:endParaRPr b="1" sz="12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Ubuntu"/>
                          <a:ea typeface="Ubuntu"/>
                          <a:cs typeface="Ubuntu"/>
                          <a:sym typeface="Ubuntu"/>
                        </a:rPr>
                        <a:t># Parameters</a:t>
                      </a:r>
                      <a:endParaRPr b="1" sz="12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Ubuntu"/>
                          <a:ea typeface="Ubuntu"/>
                          <a:cs typeface="Ubuntu"/>
                          <a:sym typeface="Ubuntu"/>
                        </a:rPr>
                        <a:t>(Millions)</a:t>
                      </a:r>
                      <a:endParaRPr b="1" sz="12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Ubuntu"/>
                          <a:ea typeface="Ubuntu"/>
                          <a:cs typeface="Ubuntu"/>
                          <a:sym typeface="Ubuntu"/>
                        </a:rPr>
                        <a:t>Bert (Finetuning)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Ubuntu"/>
                          <a:ea typeface="Ubuntu"/>
                          <a:cs typeface="Ubuntu"/>
                          <a:sym typeface="Ubuntu"/>
                        </a:rPr>
                        <a:t>GPU: 48</a:t>
                      </a:r>
                      <a:endParaRPr sz="12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" sz="1200">
                          <a:latin typeface="Ubuntu"/>
                          <a:ea typeface="Ubuntu"/>
                          <a:cs typeface="Ubuntu"/>
                          <a:sym typeface="Ubuntu"/>
                        </a:rPr>
                      </a:br>
                      <a:r>
                        <a:rPr lang="en" sz="1200">
                          <a:latin typeface="Ubuntu"/>
                          <a:ea typeface="Ubuntu"/>
                          <a:cs typeface="Ubuntu"/>
                          <a:sym typeface="Ubuntu"/>
                        </a:rPr>
                        <a:t>CPU: 191</a:t>
                      </a:r>
                      <a:endParaRPr sz="12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Ubuntu"/>
                          <a:ea typeface="Ubuntu"/>
                          <a:cs typeface="Ubuntu"/>
                          <a:sym typeface="Ubuntu"/>
                        </a:rPr>
                        <a:t>0.88</a:t>
                      </a:r>
                      <a:endParaRPr sz="12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Ubuntu"/>
                          <a:ea typeface="Ubuntu"/>
                          <a:cs typeface="Ubuntu"/>
                          <a:sym typeface="Ubuntu"/>
                        </a:rPr>
                        <a:t>4163</a:t>
                      </a:r>
                      <a:endParaRPr sz="12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Ubuntu"/>
                          <a:ea typeface="Ubuntu"/>
                          <a:cs typeface="Ubuntu"/>
                          <a:sym typeface="Ubuntu"/>
                        </a:rPr>
                        <a:t>438</a:t>
                      </a:r>
                      <a:endParaRPr sz="12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110</a:t>
                      </a:r>
                      <a:endParaRPr sz="12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/>
                </a:tc>
              </a:tr>
              <a:tr h="682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Ubuntu"/>
                          <a:ea typeface="Ubuntu"/>
                          <a:cs typeface="Ubuntu"/>
                          <a:sym typeface="Ubuntu"/>
                        </a:rPr>
                        <a:t>Simple Binary Clf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Ubuntu"/>
                          <a:ea typeface="Ubuntu"/>
                          <a:cs typeface="Ubuntu"/>
                          <a:sym typeface="Ubuntu"/>
                        </a:rPr>
                        <a:t>GPU: 0.87</a:t>
                      </a:r>
                      <a:br>
                        <a:rPr lang="en" sz="1200">
                          <a:latin typeface="Ubuntu"/>
                          <a:ea typeface="Ubuntu"/>
                          <a:cs typeface="Ubuntu"/>
                          <a:sym typeface="Ubuntu"/>
                        </a:rPr>
                      </a:br>
                      <a:br>
                        <a:rPr lang="en" sz="1200">
                          <a:latin typeface="Ubuntu"/>
                          <a:ea typeface="Ubuntu"/>
                          <a:cs typeface="Ubuntu"/>
                          <a:sym typeface="Ubuntu"/>
                        </a:rPr>
                      </a:br>
                      <a:r>
                        <a:rPr lang="en" sz="1200">
                          <a:latin typeface="Ubuntu"/>
                          <a:ea typeface="Ubuntu"/>
                          <a:cs typeface="Ubuntu"/>
                          <a:sym typeface="Ubuntu"/>
                        </a:rPr>
                        <a:t>CPU: 3.1</a:t>
                      </a:r>
                      <a:endParaRPr sz="12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Ubuntu"/>
                          <a:ea typeface="Ubuntu"/>
                          <a:cs typeface="Ubuntu"/>
                          <a:sym typeface="Ubuntu"/>
                        </a:rPr>
                        <a:t>0.81 </a:t>
                      </a:r>
                      <a:endParaRPr sz="12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1187</a:t>
                      </a:r>
                      <a:endParaRPr sz="12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10</a:t>
                      </a:r>
                      <a:endParaRPr sz="12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2.5</a:t>
                      </a:r>
                      <a:endParaRPr sz="12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2259" name="Google Shape;2259;p58"/>
          <p:cNvSpPr txBox="1"/>
          <p:nvPr/>
        </p:nvSpPr>
        <p:spPr>
          <a:xfrm>
            <a:off x="1658475" y="3765175"/>
            <a:ext cx="3384300" cy="9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Roboto"/>
                <a:ea typeface="Roboto"/>
                <a:cs typeface="Roboto"/>
                <a:sym typeface="Roboto"/>
              </a:rPr>
              <a:t>GPU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Tesla T4 15GB RAM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Roboto"/>
                <a:ea typeface="Roboto"/>
                <a:cs typeface="Roboto"/>
                <a:sym typeface="Roboto"/>
              </a:rPr>
              <a:t>CPU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Intel(R) Xeon(R) CPU @ 2.20GHz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63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p59"/>
          <p:cNvSpPr/>
          <p:nvPr/>
        </p:nvSpPr>
        <p:spPr>
          <a:xfrm rot="5400000">
            <a:off x="2795317" y="883625"/>
            <a:ext cx="3563700" cy="3576600"/>
          </a:xfrm>
          <a:prstGeom prst="blockArc">
            <a:avLst>
              <a:gd fmla="val 10800000" name="adj1"/>
              <a:gd fmla="val 16108649" name="adj2"/>
              <a:gd fmla="val 32970" name="adj3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5" name="Google Shape;226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6" name="Google Shape;2266;p59"/>
          <p:cNvSpPr/>
          <p:nvPr/>
        </p:nvSpPr>
        <p:spPr>
          <a:xfrm>
            <a:off x="1400325" y="45300"/>
            <a:ext cx="6377700" cy="67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Using BERT in a real system</a:t>
            </a:r>
            <a:endParaRPr/>
          </a:p>
        </p:txBody>
      </p:sp>
      <p:sp>
        <p:nvSpPr>
          <p:cNvPr id="2267" name="Google Shape;2267;p59"/>
          <p:cNvSpPr/>
          <p:nvPr/>
        </p:nvSpPr>
        <p:spPr>
          <a:xfrm>
            <a:off x="2971970" y="1047920"/>
            <a:ext cx="3152100" cy="3152100"/>
          </a:xfrm>
          <a:prstGeom prst="blockArc">
            <a:avLst>
              <a:gd fmla="val 10800000" name="adj1"/>
              <a:gd fmla="val 16179798" name="adj2"/>
              <a:gd fmla="val 26824" name="adj3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8" name="Google Shape;2268;p59"/>
          <p:cNvSpPr/>
          <p:nvPr/>
        </p:nvSpPr>
        <p:spPr>
          <a:xfrm rot="-5400000">
            <a:off x="2971970" y="1095870"/>
            <a:ext cx="3152100" cy="3152100"/>
          </a:xfrm>
          <a:prstGeom prst="blockArc">
            <a:avLst>
              <a:gd fmla="val 10800000" name="adj1"/>
              <a:gd fmla="val 16179798" name="adj2"/>
              <a:gd fmla="val 26824" name="adj3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9" name="Google Shape;2269;p59"/>
          <p:cNvSpPr/>
          <p:nvPr/>
        </p:nvSpPr>
        <p:spPr>
          <a:xfrm rot="10800000">
            <a:off x="3019920" y="1095870"/>
            <a:ext cx="3152100" cy="3152100"/>
          </a:xfrm>
          <a:prstGeom prst="blockArc">
            <a:avLst>
              <a:gd fmla="val 10800000" name="adj1"/>
              <a:gd fmla="val 16179798" name="adj2"/>
              <a:gd fmla="val 26824" name="adj3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0" name="Google Shape;2270;p59"/>
          <p:cNvSpPr/>
          <p:nvPr/>
        </p:nvSpPr>
        <p:spPr>
          <a:xfrm rot="5400000">
            <a:off x="3019920" y="1047920"/>
            <a:ext cx="3152100" cy="3152100"/>
          </a:xfrm>
          <a:prstGeom prst="blockArc">
            <a:avLst>
              <a:gd fmla="val 10800000" name="adj1"/>
              <a:gd fmla="val 16179798" name="adj2"/>
              <a:gd fmla="val 26824" name="adj3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1" name="Google Shape;2271;p59"/>
          <p:cNvSpPr/>
          <p:nvPr/>
        </p:nvSpPr>
        <p:spPr>
          <a:xfrm>
            <a:off x="3082409" y="1695960"/>
            <a:ext cx="1254600" cy="314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Throughput/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Latency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72" name="Google Shape;2272;p59"/>
          <p:cNvSpPr/>
          <p:nvPr/>
        </p:nvSpPr>
        <p:spPr>
          <a:xfrm>
            <a:off x="4719277" y="1595124"/>
            <a:ext cx="1254600" cy="314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Accuracy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73" name="Google Shape;2273;p59"/>
          <p:cNvSpPr/>
          <p:nvPr/>
        </p:nvSpPr>
        <p:spPr>
          <a:xfrm>
            <a:off x="4802925" y="3245742"/>
            <a:ext cx="1254600" cy="314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Memory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74" name="Google Shape;2274;p59"/>
          <p:cNvSpPr/>
          <p:nvPr/>
        </p:nvSpPr>
        <p:spPr>
          <a:xfrm>
            <a:off x="2836025" y="3262950"/>
            <a:ext cx="1641300" cy="314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        Scalability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75" name="Google Shape;2275;p59"/>
          <p:cNvSpPr/>
          <p:nvPr/>
        </p:nvSpPr>
        <p:spPr>
          <a:xfrm>
            <a:off x="1294072" y="1406750"/>
            <a:ext cx="1677900" cy="314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How many queries per sec?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76" name="Google Shape;2276;p59"/>
          <p:cNvSpPr/>
          <p:nvPr/>
        </p:nvSpPr>
        <p:spPr>
          <a:xfrm>
            <a:off x="6154447" y="1538400"/>
            <a:ext cx="1677900" cy="314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Is the gain really worth it?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77" name="Google Shape;2277;p59"/>
          <p:cNvSpPr/>
          <p:nvPr/>
        </p:nvSpPr>
        <p:spPr>
          <a:xfrm>
            <a:off x="1065650" y="3520400"/>
            <a:ext cx="2177100" cy="679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How will I handle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parallelization?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78" name="Google Shape;2278;p59"/>
          <p:cNvSpPr/>
          <p:nvPr/>
        </p:nvSpPr>
        <p:spPr>
          <a:xfrm>
            <a:off x="5807926" y="3638900"/>
            <a:ext cx="2177100" cy="314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How much (CPU or GPU) memory can I use?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82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p60"/>
          <p:cNvSpPr/>
          <p:nvPr/>
        </p:nvSpPr>
        <p:spPr>
          <a:xfrm>
            <a:off x="1293700" y="2478176"/>
            <a:ext cx="2850300" cy="1475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4" name="Google Shape;228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5" name="Google Shape;2285;p60"/>
          <p:cNvSpPr/>
          <p:nvPr/>
        </p:nvSpPr>
        <p:spPr>
          <a:xfrm>
            <a:off x="1690225" y="45300"/>
            <a:ext cx="5348400" cy="67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Freezing vs </a:t>
            </a: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Finetuning</a:t>
            </a:r>
            <a:endParaRPr/>
          </a:p>
        </p:txBody>
      </p:sp>
      <p:sp>
        <p:nvSpPr>
          <p:cNvPr id="2286" name="Google Shape;2286;p60"/>
          <p:cNvSpPr/>
          <p:nvPr/>
        </p:nvSpPr>
        <p:spPr>
          <a:xfrm>
            <a:off x="2044100" y="2814119"/>
            <a:ext cx="1426800" cy="589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BERT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287" name="Google Shape;228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6381" y="3032320"/>
            <a:ext cx="198570" cy="15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8" name="Google Shape;228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3856" y="3032320"/>
            <a:ext cx="198570" cy="15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9" name="Google Shape;2289;p60"/>
          <p:cNvSpPr txBox="1"/>
          <p:nvPr/>
        </p:nvSpPr>
        <p:spPr>
          <a:xfrm>
            <a:off x="1247861" y="3712039"/>
            <a:ext cx="6885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server(s)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290" name="Google Shape;2290;p60"/>
          <p:cNvCxnSpPr>
            <a:stCxn id="2291" idx="2"/>
          </p:cNvCxnSpPr>
          <p:nvPr/>
        </p:nvCxnSpPr>
        <p:spPr>
          <a:xfrm flipH="1">
            <a:off x="2850112" y="1742781"/>
            <a:ext cx="43200" cy="718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2" name="Google Shape;2292;p60"/>
          <p:cNvCxnSpPr>
            <a:stCxn id="2291" idx="2"/>
          </p:cNvCxnSpPr>
          <p:nvPr/>
        </p:nvCxnSpPr>
        <p:spPr>
          <a:xfrm flipH="1">
            <a:off x="2002612" y="1742781"/>
            <a:ext cx="890700" cy="720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3" name="Google Shape;2293;p60"/>
          <p:cNvCxnSpPr>
            <a:stCxn id="2291" idx="2"/>
          </p:cNvCxnSpPr>
          <p:nvPr/>
        </p:nvCxnSpPr>
        <p:spPr>
          <a:xfrm>
            <a:off x="2893312" y="1742781"/>
            <a:ext cx="363300" cy="73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4" name="Google Shape;2294;p60"/>
          <p:cNvCxnSpPr>
            <a:stCxn id="2291" idx="2"/>
          </p:cNvCxnSpPr>
          <p:nvPr/>
        </p:nvCxnSpPr>
        <p:spPr>
          <a:xfrm>
            <a:off x="2893312" y="1742781"/>
            <a:ext cx="721500" cy="723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5" name="Google Shape;2295;p60"/>
          <p:cNvCxnSpPr>
            <a:stCxn id="2296" idx="2"/>
          </p:cNvCxnSpPr>
          <p:nvPr/>
        </p:nvCxnSpPr>
        <p:spPr>
          <a:xfrm flipH="1">
            <a:off x="1969400" y="1702100"/>
            <a:ext cx="102600" cy="79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7" name="Google Shape;2297;p60"/>
          <p:cNvCxnSpPr>
            <a:stCxn id="2296" idx="2"/>
          </p:cNvCxnSpPr>
          <p:nvPr/>
        </p:nvCxnSpPr>
        <p:spPr>
          <a:xfrm flipH="1">
            <a:off x="1648100" y="1702100"/>
            <a:ext cx="423900" cy="773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8" name="Google Shape;2298;p60"/>
          <p:cNvCxnSpPr>
            <a:stCxn id="2296" idx="2"/>
          </p:cNvCxnSpPr>
          <p:nvPr/>
        </p:nvCxnSpPr>
        <p:spPr>
          <a:xfrm>
            <a:off x="2072000" y="1702100"/>
            <a:ext cx="297000" cy="772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9" name="Google Shape;2299;p60"/>
          <p:cNvCxnSpPr>
            <a:stCxn id="2296" idx="2"/>
          </p:cNvCxnSpPr>
          <p:nvPr/>
        </p:nvCxnSpPr>
        <p:spPr>
          <a:xfrm>
            <a:off x="2072000" y="1702100"/>
            <a:ext cx="559500" cy="760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00" name="Google Shape;2300;p60"/>
          <p:cNvCxnSpPr>
            <a:stCxn id="2301" idx="2"/>
          </p:cNvCxnSpPr>
          <p:nvPr/>
        </p:nvCxnSpPr>
        <p:spPr>
          <a:xfrm flipH="1">
            <a:off x="3433862" y="1702100"/>
            <a:ext cx="104400" cy="767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02" name="Google Shape;2302;p60"/>
          <p:cNvCxnSpPr>
            <a:stCxn id="2301" idx="2"/>
          </p:cNvCxnSpPr>
          <p:nvPr/>
        </p:nvCxnSpPr>
        <p:spPr>
          <a:xfrm flipH="1">
            <a:off x="2536562" y="1702100"/>
            <a:ext cx="1001700" cy="762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03" name="Google Shape;2303;p60"/>
          <p:cNvCxnSpPr>
            <a:stCxn id="2301" idx="2"/>
          </p:cNvCxnSpPr>
          <p:nvPr/>
        </p:nvCxnSpPr>
        <p:spPr>
          <a:xfrm>
            <a:off x="3538262" y="1702100"/>
            <a:ext cx="254400" cy="775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04" name="Google Shape;2304;p60"/>
          <p:cNvCxnSpPr>
            <a:stCxn id="2301" idx="2"/>
          </p:cNvCxnSpPr>
          <p:nvPr/>
        </p:nvCxnSpPr>
        <p:spPr>
          <a:xfrm flipH="1">
            <a:off x="3046862" y="1702100"/>
            <a:ext cx="491400" cy="773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96" name="Google Shape;2296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7450" y="1313001"/>
            <a:ext cx="389099" cy="38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1" name="Google Shape;2291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8763" y="1353682"/>
            <a:ext cx="389099" cy="38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1" name="Google Shape;2301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3713" y="1313001"/>
            <a:ext cx="389099" cy="389099"/>
          </a:xfrm>
          <a:prstGeom prst="rect">
            <a:avLst/>
          </a:prstGeom>
          <a:noFill/>
          <a:ln>
            <a:noFill/>
          </a:ln>
        </p:spPr>
      </p:pic>
      <p:sp>
        <p:nvSpPr>
          <p:cNvPr id="2305" name="Google Shape;2305;p60"/>
          <p:cNvSpPr/>
          <p:nvPr/>
        </p:nvSpPr>
        <p:spPr>
          <a:xfrm>
            <a:off x="4957200" y="2535225"/>
            <a:ext cx="2850300" cy="1418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6" name="Google Shape;2306;p60"/>
          <p:cNvSpPr/>
          <p:nvPr/>
        </p:nvSpPr>
        <p:spPr>
          <a:xfrm>
            <a:off x="5015250" y="2586325"/>
            <a:ext cx="1272900" cy="5898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BERT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307" name="Google Shape;2307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8963" y="2777589"/>
            <a:ext cx="131142" cy="20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8" name="Google Shape;2308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7262" y="2777589"/>
            <a:ext cx="131142" cy="207274"/>
          </a:xfrm>
          <a:prstGeom prst="rect">
            <a:avLst/>
          </a:prstGeom>
          <a:noFill/>
          <a:ln>
            <a:noFill/>
          </a:ln>
        </p:spPr>
      </p:pic>
      <p:sp>
        <p:nvSpPr>
          <p:cNvPr id="2309" name="Google Shape;2309;p60"/>
          <p:cNvSpPr/>
          <p:nvPr/>
        </p:nvSpPr>
        <p:spPr>
          <a:xfrm>
            <a:off x="6475925" y="2586325"/>
            <a:ext cx="1272900" cy="5898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BERT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310" name="Google Shape;2310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99638" y="2777589"/>
            <a:ext cx="131142" cy="20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1" name="Google Shape;2311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7937" y="2777589"/>
            <a:ext cx="131142" cy="207274"/>
          </a:xfrm>
          <a:prstGeom prst="rect">
            <a:avLst/>
          </a:prstGeom>
          <a:noFill/>
          <a:ln>
            <a:noFill/>
          </a:ln>
        </p:spPr>
      </p:pic>
      <p:sp>
        <p:nvSpPr>
          <p:cNvPr id="2312" name="Google Shape;2312;p60"/>
          <p:cNvSpPr/>
          <p:nvPr/>
        </p:nvSpPr>
        <p:spPr>
          <a:xfrm>
            <a:off x="5023844" y="3248162"/>
            <a:ext cx="1272900" cy="5898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BERT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313" name="Google Shape;2313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7557" y="3439426"/>
            <a:ext cx="131142" cy="20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4" name="Google Shape;2314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5856" y="3439426"/>
            <a:ext cx="131142" cy="207274"/>
          </a:xfrm>
          <a:prstGeom prst="rect">
            <a:avLst/>
          </a:prstGeom>
          <a:noFill/>
          <a:ln>
            <a:noFill/>
          </a:ln>
        </p:spPr>
      </p:pic>
      <p:sp>
        <p:nvSpPr>
          <p:cNvPr id="2315" name="Google Shape;2315;p60"/>
          <p:cNvSpPr/>
          <p:nvPr/>
        </p:nvSpPr>
        <p:spPr>
          <a:xfrm>
            <a:off x="6475925" y="3265350"/>
            <a:ext cx="1272900" cy="5898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BERT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316" name="Google Shape;2316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99638" y="3456614"/>
            <a:ext cx="131142" cy="20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7" name="Google Shape;2317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7937" y="3456614"/>
            <a:ext cx="131142" cy="207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18" name="Google Shape;2318;p60"/>
          <p:cNvCxnSpPr>
            <a:stCxn id="2319" idx="2"/>
          </p:cNvCxnSpPr>
          <p:nvPr/>
        </p:nvCxnSpPr>
        <p:spPr>
          <a:xfrm flipH="1">
            <a:off x="6518275" y="1783456"/>
            <a:ext cx="43200" cy="718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0" name="Google Shape;2320;p60"/>
          <p:cNvCxnSpPr>
            <a:stCxn id="2319" idx="2"/>
          </p:cNvCxnSpPr>
          <p:nvPr/>
        </p:nvCxnSpPr>
        <p:spPr>
          <a:xfrm flipH="1">
            <a:off x="5670775" y="1783456"/>
            <a:ext cx="890700" cy="720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1" name="Google Shape;2321;p60"/>
          <p:cNvCxnSpPr>
            <a:stCxn id="2319" idx="2"/>
          </p:cNvCxnSpPr>
          <p:nvPr/>
        </p:nvCxnSpPr>
        <p:spPr>
          <a:xfrm>
            <a:off x="6561475" y="1783456"/>
            <a:ext cx="363300" cy="73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2" name="Google Shape;2322;p60"/>
          <p:cNvCxnSpPr>
            <a:stCxn id="2319" idx="2"/>
          </p:cNvCxnSpPr>
          <p:nvPr/>
        </p:nvCxnSpPr>
        <p:spPr>
          <a:xfrm>
            <a:off x="6561475" y="1783456"/>
            <a:ext cx="721500" cy="723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3" name="Google Shape;2323;p60"/>
          <p:cNvCxnSpPr>
            <a:stCxn id="2324" idx="2"/>
          </p:cNvCxnSpPr>
          <p:nvPr/>
        </p:nvCxnSpPr>
        <p:spPr>
          <a:xfrm flipH="1">
            <a:off x="5637562" y="1742775"/>
            <a:ext cx="102600" cy="79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5" name="Google Shape;2325;p60"/>
          <p:cNvCxnSpPr>
            <a:stCxn id="2324" idx="2"/>
          </p:cNvCxnSpPr>
          <p:nvPr/>
        </p:nvCxnSpPr>
        <p:spPr>
          <a:xfrm flipH="1">
            <a:off x="5316262" y="1742775"/>
            <a:ext cx="423900" cy="773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6" name="Google Shape;2326;p60"/>
          <p:cNvCxnSpPr>
            <a:stCxn id="2324" idx="2"/>
          </p:cNvCxnSpPr>
          <p:nvPr/>
        </p:nvCxnSpPr>
        <p:spPr>
          <a:xfrm>
            <a:off x="5740162" y="1742775"/>
            <a:ext cx="297000" cy="772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7" name="Google Shape;2327;p60"/>
          <p:cNvCxnSpPr>
            <a:stCxn id="2324" idx="2"/>
          </p:cNvCxnSpPr>
          <p:nvPr/>
        </p:nvCxnSpPr>
        <p:spPr>
          <a:xfrm>
            <a:off x="5740162" y="1742775"/>
            <a:ext cx="559500" cy="760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8" name="Google Shape;2328;p60"/>
          <p:cNvCxnSpPr>
            <a:stCxn id="2329" idx="2"/>
          </p:cNvCxnSpPr>
          <p:nvPr/>
        </p:nvCxnSpPr>
        <p:spPr>
          <a:xfrm flipH="1">
            <a:off x="7102025" y="1742775"/>
            <a:ext cx="104400" cy="767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0" name="Google Shape;2330;p60"/>
          <p:cNvCxnSpPr>
            <a:stCxn id="2329" idx="2"/>
          </p:cNvCxnSpPr>
          <p:nvPr/>
        </p:nvCxnSpPr>
        <p:spPr>
          <a:xfrm flipH="1">
            <a:off x="6204725" y="1742775"/>
            <a:ext cx="1001700" cy="762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1" name="Google Shape;2331;p60"/>
          <p:cNvCxnSpPr>
            <a:stCxn id="2329" idx="2"/>
          </p:cNvCxnSpPr>
          <p:nvPr/>
        </p:nvCxnSpPr>
        <p:spPr>
          <a:xfrm>
            <a:off x="7206425" y="1742775"/>
            <a:ext cx="254400" cy="775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2" name="Google Shape;2332;p60"/>
          <p:cNvCxnSpPr>
            <a:stCxn id="2329" idx="2"/>
          </p:cNvCxnSpPr>
          <p:nvPr/>
        </p:nvCxnSpPr>
        <p:spPr>
          <a:xfrm flipH="1">
            <a:off x="6715025" y="1742775"/>
            <a:ext cx="491400" cy="773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24" name="Google Shape;2324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5613" y="1353676"/>
            <a:ext cx="389099" cy="38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9" name="Google Shape;2319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6925" y="1394357"/>
            <a:ext cx="389099" cy="38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9" name="Google Shape;2329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1875" y="1353676"/>
            <a:ext cx="389099" cy="389099"/>
          </a:xfrm>
          <a:prstGeom prst="rect">
            <a:avLst/>
          </a:prstGeom>
          <a:noFill/>
          <a:ln>
            <a:noFill/>
          </a:ln>
        </p:spPr>
      </p:pic>
      <p:sp>
        <p:nvSpPr>
          <p:cNvPr id="2333" name="Google Shape;2333;p60"/>
          <p:cNvSpPr txBox="1"/>
          <p:nvPr/>
        </p:nvSpPr>
        <p:spPr>
          <a:xfrm>
            <a:off x="4905461" y="3712039"/>
            <a:ext cx="6885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server(s)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34" name="Google Shape;2334;p60"/>
          <p:cNvSpPr txBox="1"/>
          <p:nvPr/>
        </p:nvSpPr>
        <p:spPr>
          <a:xfrm>
            <a:off x="1919800" y="4239075"/>
            <a:ext cx="18753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Roboto"/>
                <a:ea typeface="Roboto"/>
                <a:cs typeface="Roboto"/>
                <a:sym typeface="Roboto"/>
              </a:rPr>
              <a:t>Feature serving</a:t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5" name="Google Shape;2335;p60"/>
          <p:cNvSpPr txBox="1"/>
          <p:nvPr/>
        </p:nvSpPr>
        <p:spPr>
          <a:xfrm>
            <a:off x="5444700" y="4239075"/>
            <a:ext cx="18753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Roboto"/>
                <a:ea typeface="Roboto"/>
                <a:cs typeface="Roboto"/>
                <a:sym typeface="Roboto"/>
              </a:rPr>
              <a:t>Model serving</a:t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C4587"/>
        </a:solidFill>
      </p:bgPr>
    </p:bg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61"/>
          <p:cNvSpPr txBox="1"/>
          <p:nvPr>
            <p:ph idx="4294967295" type="title"/>
          </p:nvPr>
        </p:nvSpPr>
        <p:spPr>
          <a:xfrm>
            <a:off x="497075" y="1881750"/>
            <a:ext cx="7353300" cy="13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4</a:t>
            </a:r>
            <a:r>
              <a:rPr lang="en" sz="3600">
                <a:solidFill>
                  <a:srgbClr val="FFFFFF"/>
                </a:solidFill>
              </a:rPr>
              <a:t>.	Transfer 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Learning At Scale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2341" name="Google Shape;2341;p6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42" name="Google Shape;2342;p61"/>
          <p:cNvGrpSpPr/>
          <p:nvPr/>
        </p:nvGrpSpPr>
        <p:grpSpPr>
          <a:xfrm>
            <a:off x="8055170" y="359331"/>
            <a:ext cx="796189" cy="662797"/>
            <a:chOff x="1244325" y="314425"/>
            <a:chExt cx="444525" cy="370050"/>
          </a:xfrm>
        </p:grpSpPr>
        <p:sp>
          <p:nvSpPr>
            <p:cNvPr id="2343" name="Google Shape;2343;p61"/>
            <p:cNvSpPr/>
            <p:nvPr/>
          </p:nvSpPr>
          <p:spPr>
            <a:xfrm>
              <a:off x="1388425" y="463425"/>
              <a:ext cx="143525" cy="143500"/>
            </a:xfrm>
            <a:custGeom>
              <a:rect b="b" l="l" r="r" t="t"/>
              <a:pathLst>
                <a:path extrusionOk="0" h="5740" w="5741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61"/>
            <p:cNvSpPr/>
            <p:nvPr/>
          </p:nvSpPr>
          <p:spPr>
            <a:xfrm>
              <a:off x="1244325" y="314425"/>
              <a:ext cx="444525" cy="370050"/>
            </a:xfrm>
            <a:custGeom>
              <a:rect b="b" l="l" r="r" t="t"/>
              <a:pathLst>
                <a:path extrusionOk="0" h="14802" w="17781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45" name="Google Shape;234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6" name="Google Shape;2346;p61"/>
          <p:cNvSpPr txBox="1"/>
          <p:nvPr/>
        </p:nvSpPr>
        <p:spPr>
          <a:xfrm>
            <a:off x="4924950" y="715950"/>
            <a:ext cx="3926400" cy="37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"/>
              <a:buChar char="●"/>
            </a:pPr>
            <a:r>
              <a:rPr lang="en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Tokenization</a:t>
            </a:r>
            <a:endParaRPr sz="16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"/>
              <a:buChar char="●"/>
            </a:pPr>
            <a:r>
              <a:rPr lang="en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Distillation</a:t>
            </a:r>
            <a:endParaRPr sz="16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Ubuntu"/>
              <a:buChar char="●"/>
            </a:pPr>
            <a:r>
              <a:rPr lang="en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Quantization</a:t>
            </a:r>
            <a:endParaRPr sz="16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Ubuntu"/>
              <a:buChar char="●"/>
            </a:pPr>
            <a:r>
              <a:rPr lang="en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Serving models at scale</a:t>
            </a:r>
            <a:endParaRPr sz="16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50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1" name="Google Shape;235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2" name="Google Shape;2352;p62"/>
          <p:cNvSpPr/>
          <p:nvPr/>
        </p:nvSpPr>
        <p:spPr>
          <a:xfrm>
            <a:off x="2848600" y="45300"/>
            <a:ext cx="3031800" cy="67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Tokenization</a:t>
            </a:r>
            <a:endParaRPr/>
          </a:p>
        </p:txBody>
      </p:sp>
      <p:sp>
        <p:nvSpPr>
          <p:cNvPr id="2353" name="Google Shape;2353;p62"/>
          <p:cNvSpPr txBox="1"/>
          <p:nvPr/>
        </p:nvSpPr>
        <p:spPr>
          <a:xfrm>
            <a:off x="1656463" y="3738825"/>
            <a:ext cx="16584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I played football 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354" name="Google Shape;2354;p62"/>
          <p:cNvCxnSpPr>
            <a:stCxn id="2353" idx="0"/>
            <a:endCxn id="2355" idx="2"/>
          </p:cNvCxnSpPr>
          <p:nvPr/>
        </p:nvCxnSpPr>
        <p:spPr>
          <a:xfrm rot="10800000">
            <a:off x="2485663" y="3494925"/>
            <a:ext cx="0" cy="24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56" name="Google Shape;2356;p62"/>
          <p:cNvSpPr/>
          <p:nvPr/>
        </p:nvSpPr>
        <p:spPr>
          <a:xfrm>
            <a:off x="1770550" y="2363150"/>
            <a:ext cx="369900" cy="356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play</a:t>
            </a:r>
            <a:endParaRPr sz="600"/>
          </a:p>
        </p:txBody>
      </p:sp>
      <p:sp>
        <p:nvSpPr>
          <p:cNvPr id="2357" name="Google Shape;2357;p62"/>
          <p:cNvSpPr/>
          <p:nvPr/>
        </p:nvSpPr>
        <p:spPr>
          <a:xfrm>
            <a:off x="992850" y="2363150"/>
            <a:ext cx="369900" cy="356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   I</a:t>
            </a:r>
            <a:endParaRPr sz="600"/>
          </a:p>
        </p:txBody>
      </p:sp>
      <p:grpSp>
        <p:nvGrpSpPr>
          <p:cNvPr id="2358" name="Google Shape;2358;p62"/>
          <p:cNvGrpSpPr/>
          <p:nvPr/>
        </p:nvGrpSpPr>
        <p:grpSpPr>
          <a:xfrm>
            <a:off x="881299" y="1293613"/>
            <a:ext cx="3208724" cy="2201400"/>
            <a:chOff x="4881375" y="1909575"/>
            <a:chExt cx="2318107" cy="2201400"/>
          </a:xfrm>
        </p:grpSpPr>
        <p:sp>
          <p:nvSpPr>
            <p:cNvPr id="2355" name="Google Shape;2355;p62"/>
            <p:cNvSpPr/>
            <p:nvPr/>
          </p:nvSpPr>
          <p:spPr>
            <a:xfrm>
              <a:off x="4881382" y="3578775"/>
              <a:ext cx="2318100" cy="532200"/>
            </a:xfrm>
            <a:prstGeom prst="roundRect">
              <a:avLst>
                <a:gd fmla="val 16667" name="adj"/>
              </a:avLst>
            </a:prstGeom>
            <a:solidFill>
              <a:srgbClr val="C9DAF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Nunito"/>
                  <a:ea typeface="Nunito"/>
                  <a:cs typeface="Nunito"/>
                  <a:sym typeface="Nunito"/>
                </a:rPr>
                <a:t>Tokenization</a:t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grpSp>
          <p:nvGrpSpPr>
            <p:cNvPr id="2359" name="Google Shape;2359;p62"/>
            <p:cNvGrpSpPr/>
            <p:nvPr/>
          </p:nvGrpSpPr>
          <p:grpSpPr>
            <a:xfrm>
              <a:off x="5092750" y="3317620"/>
              <a:ext cx="1820550" cy="263700"/>
              <a:chOff x="5092750" y="4112850"/>
              <a:chExt cx="1820550" cy="263700"/>
            </a:xfrm>
          </p:grpSpPr>
          <p:cxnSp>
            <p:nvCxnSpPr>
              <p:cNvPr id="2360" name="Google Shape;2360;p62"/>
              <p:cNvCxnSpPr/>
              <p:nvPr/>
            </p:nvCxnSpPr>
            <p:spPr>
              <a:xfrm rot="10800000">
                <a:off x="5092750" y="4112850"/>
                <a:ext cx="0" cy="26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361" name="Google Shape;2361;p62"/>
              <p:cNvCxnSpPr/>
              <p:nvPr/>
            </p:nvCxnSpPr>
            <p:spPr>
              <a:xfrm rot="10800000">
                <a:off x="5651650" y="4121250"/>
                <a:ext cx="0" cy="255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362" name="Google Shape;2362;p62"/>
              <p:cNvCxnSpPr/>
              <p:nvPr/>
            </p:nvCxnSpPr>
            <p:spPr>
              <a:xfrm rot="10800000">
                <a:off x="6261250" y="4112850"/>
                <a:ext cx="0" cy="26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363" name="Google Shape;2363;p62"/>
              <p:cNvCxnSpPr/>
              <p:nvPr/>
            </p:nvCxnSpPr>
            <p:spPr>
              <a:xfrm rot="10800000">
                <a:off x="6913300" y="4112850"/>
                <a:ext cx="0" cy="26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2364" name="Google Shape;2364;p62"/>
            <p:cNvGrpSpPr/>
            <p:nvPr/>
          </p:nvGrpSpPr>
          <p:grpSpPr>
            <a:xfrm>
              <a:off x="5092750" y="2691978"/>
              <a:ext cx="1820550" cy="263700"/>
              <a:chOff x="5092750" y="4112850"/>
              <a:chExt cx="1820550" cy="263700"/>
            </a:xfrm>
          </p:grpSpPr>
          <p:cxnSp>
            <p:nvCxnSpPr>
              <p:cNvPr id="2365" name="Google Shape;2365;p62"/>
              <p:cNvCxnSpPr/>
              <p:nvPr/>
            </p:nvCxnSpPr>
            <p:spPr>
              <a:xfrm rot="10800000">
                <a:off x="5092750" y="4112850"/>
                <a:ext cx="0" cy="26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366" name="Google Shape;2366;p62"/>
              <p:cNvCxnSpPr/>
              <p:nvPr/>
            </p:nvCxnSpPr>
            <p:spPr>
              <a:xfrm rot="10800000">
                <a:off x="5651650" y="4121250"/>
                <a:ext cx="0" cy="255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367" name="Google Shape;2367;p62"/>
              <p:cNvCxnSpPr/>
              <p:nvPr/>
            </p:nvCxnSpPr>
            <p:spPr>
              <a:xfrm rot="10800000">
                <a:off x="6261250" y="4112850"/>
                <a:ext cx="0" cy="26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368" name="Google Shape;2368;p62"/>
              <p:cNvCxnSpPr/>
              <p:nvPr/>
            </p:nvCxnSpPr>
            <p:spPr>
              <a:xfrm rot="10800000">
                <a:off x="6913300" y="4112850"/>
                <a:ext cx="0" cy="26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sp>
          <p:nvSpPr>
            <p:cNvPr id="2369" name="Google Shape;2369;p62"/>
            <p:cNvSpPr/>
            <p:nvPr/>
          </p:nvSpPr>
          <p:spPr>
            <a:xfrm>
              <a:off x="4881375" y="2435376"/>
              <a:ext cx="2318100" cy="253500"/>
            </a:xfrm>
            <a:prstGeom prst="roundRect">
              <a:avLst>
                <a:gd fmla="val 16667" name="adj"/>
              </a:avLst>
            </a:prstGeom>
            <a:solidFill>
              <a:srgbClr val="C9DAF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Nunito"/>
                  <a:ea typeface="Nunito"/>
                  <a:cs typeface="Nunito"/>
                  <a:sym typeface="Nunito"/>
                </a:rPr>
                <a:t>Trained Model</a:t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cxnSp>
          <p:nvCxnSpPr>
            <p:cNvPr id="2370" name="Google Shape;2370;p62"/>
            <p:cNvCxnSpPr/>
            <p:nvPr/>
          </p:nvCxnSpPr>
          <p:spPr>
            <a:xfrm rot="10800000">
              <a:off x="6040425" y="2171678"/>
              <a:ext cx="0" cy="263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371" name="Google Shape;2371;p62"/>
            <p:cNvSpPr/>
            <p:nvPr/>
          </p:nvSpPr>
          <p:spPr>
            <a:xfrm>
              <a:off x="5538519" y="1909575"/>
              <a:ext cx="1003800" cy="2535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Nunito"/>
                  <a:ea typeface="Nunito"/>
                  <a:cs typeface="Nunito"/>
                  <a:sym typeface="Nunito"/>
                </a:rPr>
                <a:t>Final prediction</a:t>
              </a:r>
              <a:endParaRPr sz="800"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2372" name="Google Shape;2372;p62"/>
          <p:cNvSpPr/>
          <p:nvPr/>
        </p:nvSpPr>
        <p:spPr>
          <a:xfrm>
            <a:off x="2602025" y="2363150"/>
            <a:ext cx="369900" cy="356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##ed</a:t>
            </a:r>
            <a:endParaRPr sz="600"/>
          </a:p>
        </p:txBody>
      </p:sp>
      <p:sp>
        <p:nvSpPr>
          <p:cNvPr id="2373" name="Google Shape;2373;p62"/>
          <p:cNvSpPr/>
          <p:nvPr/>
        </p:nvSpPr>
        <p:spPr>
          <a:xfrm>
            <a:off x="3482800" y="2363150"/>
            <a:ext cx="369900" cy="356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football</a:t>
            </a:r>
            <a:endParaRPr sz="700"/>
          </a:p>
        </p:txBody>
      </p:sp>
      <p:graphicFrame>
        <p:nvGraphicFramePr>
          <p:cNvPr id="2374" name="Google Shape;2374;p62"/>
          <p:cNvGraphicFramePr/>
          <p:nvPr/>
        </p:nvGraphicFramePr>
        <p:xfrm>
          <a:off x="452155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{2659E19D-17A3-473B-B649-5C877517BD91}</a:tableStyleId>
              </a:tblPr>
              <a:tblGrid>
                <a:gridCol w="2218775"/>
                <a:gridCol w="17375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Ubuntu"/>
                          <a:ea typeface="Ubuntu"/>
                          <a:cs typeface="Ubuntu"/>
                          <a:sym typeface="Ubuntu"/>
                        </a:rPr>
                        <a:t>Time (seconds)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Ubuntu"/>
                          <a:ea typeface="Ubuntu"/>
                          <a:cs typeface="Ubuntu"/>
                          <a:sym typeface="Ubuntu"/>
                        </a:rPr>
                        <a:t>Normal Tokenizer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Ubuntu"/>
                          <a:ea typeface="Ubuntu"/>
                          <a:cs typeface="Ubuntu"/>
                          <a:sym typeface="Ubuntu"/>
                        </a:rPr>
                        <a:t>26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Ubuntu"/>
                          <a:ea typeface="Ubuntu"/>
                          <a:cs typeface="Ubuntu"/>
                          <a:sym typeface="Ubuntu"/>
                        </a:rPr>
                        <a:t>HuggingFace Tokenizer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Ubuntu"/>
                          <a:ea typeface="Ubuntu"/>
                          <a:cs typeface="Ubuntu"/>
                          <a:sym typeface="Ubuntu"/>
                        </a:rPr>
                        <a:t>3.18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375" name="Google Shape;2375;p62"/>
          <p:cNvSpPr txBox="1"/>
          <p:nvPr/>
        </p:nvSpPr>
        <p:spPr>
          <a:xfrm>
            <a:off x="4235825" y="1019725"/>
            <a:ext cx="26559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Reduce Latency of your system</a:t>
            </a:r>
            <a:endParaRPr i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79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0" name="Google Shape;238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1" name="Google Shape;2381;p63"/>
          <p:cNvSpPr/>
          <p:nvPr/>
        </p:nvSpPr>
        <p:spPr>
          <a:xfrm>
            <a:off x="1718800" y="53900"/>
            <a:ext cx="5471100" cy="63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Knowledge Distillation</a:t>
            </a:r>
            <a:endParaRPr/>
          </a:p>
        </p:txBody>
      </p:sp>
      <p:pic>
        <p:nvPicPr>
          <p:cNvPr id="2382" name="Google Shape;238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">
            <a:off x="720980" y="924758"/>
            <a:ext cx="3679150" cy="346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3" name="Google Shape;238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">
            <a:off x="5548500" y="2165675"/>
            <a:ext cx="1583125" cy="1491349"/>
          </a:xfrm>
          <a:prstGeom prst="rect">
            <a:avLst/>
          </a:prstGeom>
          <a:noFill/>
          <a:ln>
            <a:noFill/>
          </a:ln>
        </p:spPr>
      </p:pic>
      <p:sp>
        <p:nvSpPr>
          <p:cNvPr id="2384" name="Google Shape;2384;p63"/>
          <p:cNvSpPr/>
          <p:nvPr/>
        </p:nvSpPr>
        <p:spPr>
          <a:xfrm>
            <a:off x="4355588" y="2775875"/>
            <a:ext cx="1014000" cy="36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88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9" name="Google Shape;238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0" name="Google Shape;2390;p64"/>
          <p:cNvSpPr/>
          <p:nvPr/>
        </p:nvSpPr>
        <p:spPr>
          <a:xfrm>
            <a:off x="1776525" y="53900"/>
            <a:ext cx="5355600" cy="63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Knowledge Distillation</a:t>
            </a:r>
            <a:endParaRPr/>
          </a:p>
        </p:txBody>
      </p:sp>
      <p:sp>
        <p:nvSpPr>
          <p:cNvPr id="2391" name="Google Shape;2391;p64"/>
          <p:cNvSpPr/>
          <p:nvPr/>
        </p:nvSpPr>
        <p:spPr>
          <a:xfrm>
            <a:off x="3349278" y="1411975"/>
            <a:ext cx="1567200" cy="10758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Teacher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(e.g. finetuned BERT)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92" name="Google Shape;2392;p64"/>
          <p:cNvSpPr/>
          <p:nvPr/>
        </p:nvSpPr>
        <p:spPr>
          <a:xfrm>
            <a:off x="3454850" y="3465475"/>
            <a:ext cx="1156800" cy="6924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Student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(e.g. LSTM)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93" name="Google Shape;2393;p64"/>
          <p:cNvSpPr/>
          <p:nvPr/>
        </p:nvSpPr>
        <p:spPr>
          <a:xfrm>
            <a:off x="6180127" y="2584300"/>
            <a:ext cx="1251000" cy="2958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Student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Loss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394" name="Google Shape;2394;p64"/>
          <p:cNvCxnSpPr>
            <a:stCxn id="2395" idx="1"/>
            <a:endCxn id="2391" idx="1"/>
          </p:cNvCxnSpPr>
          <p:nvPr/>
        </p:nvCxnSpPr>
        <p:spPr>
          <a:xfrm rot="-5400000">
            <a:off x="2415725" y="1541425"/>
            <a:ext cx="525000" cy="13422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2396" name="Google Shape;2396;p64"/>
          <p:cNvCxnSpPr>
            <a:stCxn id="2391" idx="3"/>
            <a:endCxn id="2393" idx="0"/>
          </p:cNvCxnSpPr>
          <p:nvPr/>
        </p:nvCxnSpPr>
        <p:spPr>
          <a:xfrm>
            <a:off x="4916478" y="1949875"/>
            <a:ext cx="1889100" cy="6345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97" name="Google Shape;2397;p64"/>
          <p:cNvCxnSpPr>
            <a:stCxn id="2393" idx="2"/>
            <a:endCxn id="2392" idx="3"/>
          </p:cNvCxnSpPr>
          <p:nvPr/>
        </p:nvCxnSpPr>
        <p:spPr>
          <a:xfrm rot="5400000">
            <a:off x="5242927" y="2248900"/>
            <a:ext cx="931500" cy="21939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2398" name="Google Shape;2398;p64"/>
          <p:cNvCxnSpPr>
            <a:stCxn id="2395" idx="3"/>
            <a:endCxn id="2392" idx="1"/>
          </p:cNvCxnSpPr>
          <p:nvPr/>
        </p:nvCxnSpPr>
        <p:spPr>
          <a:xfrm flipH="1" rot="-5400000">
            <a:off x="2492525" y="2849425"/>
            <a:ext cx="477000" cy="14478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stealth"/>
          </a:ln>
        </p:spPr>
      </p:cxnSp>
      <p:sp>
        <p:nvSpPr>
          <p:cNvPr id="2395" name="Google Shape;2395;p64"/>
          <p:cNvSpPr/>
          <p:nvPr/>
        </p:nvSpPr>
        <p:spPr>
          <a:xfrm>
            <a:off x="1610075" y="2475025"/>
            <a:ext cx="794100" cy="859800"/>
          </a:xfrm>
          <a:prstGeom prst="can">
            <a:avLst>
              <a:gd fmla="val 25000" name="adj"/>
            </a:avLst>
          </a:prstGeom>
          <a:solidFill>
            <a:srgbClr val="F1C23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Data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/>
          <p:nvPr/>
        </p:nvSpPr>
        <p:spPr>
          <a:xfrm>
            <a:off x="2608175" y="60150"/>
            <a:ext cx="3692400" cy="61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Example of TL</a:t>
            </a:r>
            <a:endParaRPr/>
          </a:p>
        </p:txBody>
      </p:sp>
      <p:cxnSp>
        <p:nvCxnSpPr>
          <p:cNvPr id="142" name="Google Shape;142;p20"/>
          <p:cNvCxnSpPr/>
          <p:nvPr/>
        </p:nvCxnSpPr>
        <p:spPr>
          <a:xfrm>
            <a:off x="2588425" y="1295400"/>
            <a:ext cx="267300" cy="285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20"/>
          <p:cNvCxnSpPr/>
          <p:nvPr/>
        </p:nvCxnSpPr>
        <p:spPr>
          <a:xfrm>
            <a:off x="3348050" y="1581150"/>
            <a:ext cx="342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4" name="Google Shape;144;p20"/>
          <p:cNvGrpSpPr/>
          <p:nvPr/>
        </p:nvGrpSpPr>
        <p:grpSpPr>
          <a:xfrm>
            <a:off x="725775" y="760225"/>
            <a:ext cx="7944325" cy="2351300"/>
            <a:chOff x="725775" y="1293625"/>
            <a:chExt cx="7944325" cy="2351300"/>
          </a:xfrm>
        </p:grpSpPr>
        <p:sp>
          <p:nvSpPr>
            <p:cNvPr id="145" name="Google Shape;145;p20"/>
            <p:cNvSpPr/>
            <p:nvPr/>
          </p:nvSpPr>
          <p:spPr>
            <a:xfrm>
              <a:off x="725775" y="1293625"/>
              <a:ext cx="612000" cy="2156400"/>
            </a:xfrm>
            <a:prstGeom prst="cube">
              <a:avLst>
                <a:gd fmla="val 92851" name="adj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0"/>
            <p:cNvSpPr/>
            <p:nvPr/>
          </p:nvSpPr>
          <p:spPr>
            <a:xfrm>
              <a:off x="1257625" y="1293625"/>
              <a:ext cx="1326600" cy="2156400"/>
            </a:xfrm>
            <a:prstGeom prst="cube">
              <a:avLst>
                <a:gd fmla="val 49325" name="adj"/>
              </a:avLst>
            </a:prstGeom>
            <a:solidFill>
              <a:srgbClr val="F5FFF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0"/>
            <p:cNvSpPr/>
            <p:nvPr/>
          </p:nvSpPr>
          <p:spPr>
            <a:xfrm>
              <a:off x="2381525" y="1580925"/>
              <a:ext cx="962100" cy="1581900"/>
            </a:xfrm>
            <a:prstGeom prst="cube">
              <a:avLst>
                <a:gd fmla="val 49325" name="adj"/>
              </a:avLst>
            </a:prstGeom>
            <a:solidFill>
              <a:srgbClr val="F5FFF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0"/>
            <p:cNvSpPr/>
            <p:nvPr/>
          </p:nvSpPr>
          <p:spPr>
            <a:xfrm>
              <a:off x="3219725" y="1580925"/>
              <a:ext cx="962100" cy="1581900"/>
            </a:xfrm>
            <a:prstGeom prst="cube">
              <a:avLst>
                <a:gd fmla="val 49325" name="adj"/>
              </a:avLst>
            </a:prstGeom>
            <a:solidFill>
              <a:srgbClr val="F5FFF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0"/>
            <p:cNvSpPr/>
            <p:nvPr/>
          </p:nvSpPr>
          <p:spPr>
            <a:xfrm>
              <a:off x="3970275" y="1725075"/>
              <a:ext cx="1156500" cy="1293600"/>
            </a:xfrm>
            <a:prstGeom prst="cube">
              <a:avLst>
                <a:gd fmla="val 34152" name="adj"/>
              </a:avLst>
            </a:prstGeom>
            <a:solidFill>
              <a:srgbClr val="F5FFF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0"/>
            <p:cNvSpPr/>
            <p:nvPr/>
          </p:nvSpPr>
          <p:spPr>
            <a:xfrm>
              <a:off x="4960875" y="1945200"/>
              <a:ext cx="1156500" cy="853500"/>
            </a:xfrm>
            <a:prstGeom prst="cube">
              <a:avLst>
                <a:gd fmla="val 34152" name="adj"/>
              </a:avLst>
            </a:prstGeom>
            <a:solidFill>
              <a:srgbClr val="F5FFF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0"/>
            <p:cNvSpPr/>
            <p:nvPr/>
          </p:nvSpPr>
          <p:spPr>
            <a:xfrm>
              <a:off x="6492500" y="1792200"/>
              <a:ext cx="240300" cy="969000"/>
            </a:xfrm>
            <a:prstGeom prst="roundRect">
              <a:avLst>
                <a:gd fmla="val 16667" name="adj"/>
              </a:avLst>
            </a:prstGeom>
            <a:solidFill>
              <a:srgbClr val="F5FFF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0"/>
            <p:cNvSpPr/>
            <p:nvPr/>
          </p:nvSpPr>
          <p:spPr>
            <a:xfrm>
              <a:off x="6969400" y="1792200"/>
              <a:ext cx="240300" cy="969000"/>
            </a:xfrm>
            <a:prstGeom prst="roundRect">
              <a:avLst>
                <a:gd fmla="val 16667" name="adj"/>
              </a:avLst>
            </a:prstGeom>
            <a:solidFill>
              <a:srgbClr val="F5FFF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0"/>
            <p:cNvSpPr/>
            <p:nvPr/>
          </p:nvSpPr>
          <p:spPr>
            <a:xfrm>
              <a:off x="7475450" y="2018050"/>
              <a:ext cx="240300" cy="517200"/>
            </a:xfrm>
            <a:prstGeom prst="roundRect">
              <a:avLst>
                <a:gd fmla="val 16667" name="adj"/>
              </a:avLst>
            </a:prstGeom>
            <a:solidFill>
              <a:srgbClr val="F5FFF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0"/>
            <p:cNvSpPr txBox="1"/>
            <p:nvPr/>
          </p:nvSpPr>
          <p:spPr>
            <a:xfrm>
              <a:off x="7941100" y="2035750"/>
              <a:ext cx="729000" cy="48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Nunito"/>
                  <a:ea typeface="Nunito"/>
                  <a:cs typeface="Nunito"/>
                  <a:sym typeface="Nunito"/>
                </a:rPr>
                <a:t>Predicts objects in image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</p:txBody>
        </p:sp>
        <p:cxnSp>
          <p:nvCxnSpPr>
            <p:cNvPr id="155" name="Google Shape;155;p20"/>
            <p:cNvCxnSpPr>
              <a:stCxn id="153" idx="3"/>
              <a:endCxn id="154" idx="1"/>
            </p:cNvCxnSpPr>
            <p:nvPr/>
          </p:nvCxnSpPr>
          <p:spPr>
            <a:xfrm>
              <a:off x="7715750" y="2276650"/>
              <a:ext cx="225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6" name="Google Shape;156;p20"/>
            <p:cNvCxnSpPr/>
            <p:nvPr/>
          </p:nvCxnSpPr>
          <p:spPr>
            <a:xfrm>
              <a:off x="1931200" y="1947875"/>
              <a:ext cx="452400" cy="1119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" name="Google Shape;157;p20"/>
            <p:cNvCxnSpPr/>
            <p:nvPr/>
          </p:nvCxnSpPr>
          <p:spPr>
            <a:xfrm flipH="1" rot="10800000">
              <a:off x="1933575" y="3164525"/>
              <a:ext cx="447600" cy="2859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" name="Google Shape;158;p20"/>
            <p:cNvCxnSpPr/>
            <p:nvPr/>
          </p:nvCxnSpPr>
          <p:spPr>
            <a:xfrm flipH="1" rot="10800000">
              <a:off x="2871800" y="3164375"/>
              <a:ext cx="350100" cy="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" name="Google Shape;159;p20"/>
            <p:cNvCxnSpPr/>
            <p:nvPr/>
          </p:nvCxnSpPr>
          <p:spPr>
            <a:xfrm flipH="1" rot="10800000">
              <a:off x="2871800" y="2059775"/>
              <a:ext cx="350100" cy="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" name="Google Shape;160;p20"/>
            <p:cNvCxnSpPr/>
            <p:nvPr/>
          </p:nvCxnSpPr>
          <p:spPr>
            <a:xfrm>
              <a:off x="4183850" y="1583525"/>
              <a:ext cx="185700" cy="138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" name="Google Shape;161;p20"/>
            <p:cNvCxnSpPr/>
            <p:nvPr/>
          </p:nvCxnSpPr>
          <p:spPr>
            <a:xfrm>
              <a:off x="3710000" y="2057400"/>
              <a:ext cx="264300" cy="61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2" name="Google Shape;162;p20"/>
            <p:cNvCxnSpPr/>
            <p:nvPr/>
          </p:nvCxnSpPr>
          <p:spPr>
            <a:xfrm flipH="1" rot="10800000">
              <a:off x="3705225" y="3019500"/>
              <a:ext cx="266700" cy="142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" name="Google Shape;163;p20"/>
            <p:cNvCxnSpPr/>
            <p:nvPr/>
          </p:nvCxnSpPr>
          <p:spPr>
            <a:xfrm flipH="1" rot="10800000">
              <a:off x="4729150" y="2797875"/>
              <a:ext cx="235800" cy="220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4" name="Google Shape;164;p20"/>
            <p:cNvCxnSpPr/>
            <p:nvPr/>
          </p:nvCxnSpPr>
          <p:spPr>
            <a:xfrm rot="10800000">
              <a:off x="4733900" y="2119275"/>
              <a:ext cx="231000" cy="1191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" name="Google Shape;165;p20"/>
            <p:cNvCxnSpPr/>
            <p:nvPr/>
          </p:nvCxnSpPr>
          <p:spPr>
            <a:xfrm rot="10800000">
              <a:off x="5129175" y="1728575"/>
              <a:ext cx="119100" cy="21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" name="Google Shape;166;p20"/>
            <p:cNvCxnSpPr/>
            <p:nvPr/>
          </p:nvCxnSpPr>
          <p:spPr>
            <a:xfrm flipH="1" rot="10800000">
              <a:off x="6117425" y="1807475"/>
              <a:ext cx="385800" cy="138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" name="Google Shape;167;p20"/>
            <p:cNvCxnSpPr/>
            <p:nvPr/>
          </p:nvCxnSpPr>
          <p:spPr>
            <a:xfrm flipH="1" rot="10800000">
              <a:off x="5829300" y="1812075"/>
              <a:ext cx="669000" cy="426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" name="Google Shape;168;p20"/>
            <p:cNvCxnSpPr/>
            <p:nvPr/>
          </p:nvCxnSpPr>
          <p:spPr>
            <a:xfrm>
              <a:off x="6122200" y="2512225"/>
              <a:ext cx="385800" cy="235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9" name="Google Shape;169;p20"/>
            <p:cNvCxnSpPr/>
            <p:nvPr/>
          </p:nvCxnSpPr>
          <p:spPr>
            <a:xfrm flipH="1" rot="10800000">
              <a:off x="5831675" y="2743375"/>
              <a:ext cx="669000" cy="54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" name="Google Shape;170;p20"/>
            <p:cNvCxnSpPr/>
            <p:nvPr/>
          </p:nvCxnSpPr>
          <p:spPr>
            <a:xfrm flipH="1" rot="10800000">
              <a:off x="6707975" y="1793075"/>
              <a:ext cx="302400" cy="2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" name="Google Shape;171;p20"/>
            <p:cNvCxnSpPr/>
            <p:nvPr/>
          </p:nvCxnSpPr>
          <p:spPr>
            <a:xfrm>
              <a:off x="6700850" y="2759875"/>
              <a:ext cx="314400" cy="2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2" name="Google Shape;172;p20"/>
            <p:cNvCxnSpPr/>
            <p:nvPr/>
          </p:nvCxnSpPr>
          <p:spPr>
            <a:xfrm>
              <a:off x="7200900" y="1802600"/>
              <a:ext cx="288300" cy="221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" name="Google Shape;173;p20"/>
            <p:cNvCxnSpPr/>
            <p:nvPr/>
          </p:nvCxnSpPr>
          <p:spPr>
            <a:xfrm flipH="1" rot="10800000">
              <a:off x="7198525" y="2519350"/>
              <a:ext cx="290400" cy="231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4" name="Google Shape;174;p20"/>
            <p:cNvSpPr txBox="1"/>
            <p:nvPr/>
          </p:nvSpPr>
          <p:spPr>
            <a:xfrm>
              <a:off x="3299700" y="3163125"/>
              <a:ext cx="1566900" cy="48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Nunito"/>
                  <a:ea typeface="Nunito"/>
                  <a:cs typeface="Nunito"/>
                  <a:sym typeface="Nunito"/>
                </a:rPr>
                <a:t>Deep CNN (Model A)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pic>
        <p:nvPicPr>
          <p:cNvPr id="175" name="Google Shape;17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485" y="3238725"/>
            <a:ext cx="3572901" cy="1429150"/>
          </a:xfrm>
          <a:prstGeom prst="rect">
            <a:avLst/>
          </a:prstGeom>
          <a:noFill/>
          <a:ln cap="flat" cmpd="sng" w="38100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6" name="Google Shape;176;p20"/>
          <p:cNvSpPr txBox="1"/>
          <p:nvPr/>
        </p:nvSpPr>
        <p:spPr>
          <a:xfrm>
            <a:off x="239248" y="2833125"/>
            <a:ext cx="11565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Input image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7" name="Google Shape;177;p20"/>
          <p:cNvSpPr txBox="1"/>
          <p:nvPr/>
        </p:nvSpPr>
        <p:spPr>
          <a:xfrm>
            <a:off x="6484375" y="3712400"/>
            <a:ext cx="15669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ImageNet (Domain A)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78" name="Google Shape;178;p20"/>
          <p:cNvCxnSpPr/>
          <p:nvPr/>
        </p:nvCxnSpPr>
        <p:spPr>
          <a:xfrm>
            <a:off x="3343275" y="1047750"/>
            <a:ext cx="352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20"/>
          <p:cNvCxnSpPr/>
          <p:nvPr/>
        </p:nvCxnSpPr>
        <p:spPr>
          <a:xfrm>
            <a:off x="2586050" y="766775"/>
            <a:ext cx="266700" cy="281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02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3" name="Google Shape;2403;p65"/>
          <p:cNvGrpSpPr/>
          <p:nvPr/>
        </p:nvGrpSpPr>
        <p:grpSpPr>
          <a:xfrm>
            <a:off x="3052575" y="2136325"/>
            <a:ext cx="3119475" cy="2592219"/>
            <a:chOff x="3052575" y="2136325"/>
            <a:chExt cx="3119475" cy="2592219"/>
          </a:xfrm>
        </p:grpSpPr>
        <p:sp>
          <p:nvSpPr>
            <p:cNvPr id="2404" name="Google Shape;2404;p65"/>
            <p:cNvSpPr/>
            <p:nvPr/>
          </p:nvSpPr>
          <p:spPr>
            <a:xfrm rot="-5400000">
              <a:off x="3200775" y="1988125"/>
              <a:ext cx="2100600" cy="2397000"/>
            </a:xfrm>
            <a:prstGeom prst="corner">
              <a:avLst>
                <a:gd fmla="val 37460" name="adj1"/>
                <a:gd fmla="val 49249" name="adj2"/>
              </a:avLst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65"/>
            <p:cNvSpPr/>
            <p:nvPr/>
          </p:nvSpPr>
          <p:spPr>
            <a:xfrm rot="-2929149">
              <a:off x="4564553" y="3501840"/>
              <a:ext cx="1595594" cy="7554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65"/>
            <p:cNvSpPr/>
            <p:nvPr/>
          </p:nvSpPr>
          <p:spPr>
            <a:xfrm rot="-2929312">
              <a:off x="4119872" y="3008139"/>
              <a:ext cx="830647" cy="356975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7" name="Google Shape;2407;p65"/>
          <p:cNvSpPr/>
          <p:nvPr/>
        </p:nvSpPr>
        <p:spPr>
          <a:xfrm>
            <a:off x="3628125" y="1322754"/>
            <a:ext cx="531900" cy="3894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8" name="Google Shape;240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9" name="Google Shape;2409;p65"/>
          <p:cNvSpPr/>
          <p:nvPr/>
        </p:nvSpPr>
        <p:spPr>
          <a:xfrm>
            <a:off x="2003500" y="53900"/>
            <a:ext cx="4901700" cy="581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Teachers predictions</a:t>
            </a:r>
            <a:endParaRPr/>
          </a:p>
        </p:txBody>
      </p:sp>
      <p:pic>
        <p:nvPicPr>
          <p:cNvPr id="2410" name="Google Shape;241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4150" y="1359812"/>
            <a:ext cx="2113800" cy="48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1" name="Google Shape;2411;p65"/>
          <p:cNvSpPr txBox="1"/>
          <p:nvPr/>
        </p:nvSpPr>
        <p:spPr>
          <a:xfrm>
            <a:off x="1697889" y="2797175"/>
            <a:ext cx="465000" cy="10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Ubuntu"/>
                <a:ea typeface="Ubuntu"/>
                <a:cs typeface="Ubuntu"/>
                <a:sym typeface="Ubuntu"/>
              </a:rPr>
              <a:t>...</a:t>
            </a:r>
            <a:endParaRPr sz="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Ubuntu"/>
                <a:ea typeface="Ubuntu"/>
                <a:cs typeface="Ubuntu"/>
                <a:sym typeface="Ubuntu"/>
              </a:rPr>
              <a:t>0.2</a:t>
            </a:r>
            <a:endParaRPr sz="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Ubuntu"/>
                <a:ea typeface="Ubuntu"/>
                <a:cs typeface="Ubuntu"/>
                <a:sym typeface="Ubuntu"/>
              </a:rPr>
              <a:t>0.6</a:t>
            </a:r>
            <a:endParaRPr sz="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Ubuntu"/>
                <a:ea typeface="Ubuntu"/>
                <a:cs typeface="Ubuntu"/>
                <a:sym typeface="Ubuntu"/>
              </a:rPr>
              <a:t>-0.3</a:t>
            </a:r>
            <a:endParaRPr sz="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Ubuntu"/>
                <a:ea typeface="Ubuntu"/>
                <a:cs typeface="Ubuntu"/>
                <a:sym typeface="Ubuntu"/>
              </a:rPr>
              <a:t>...</a:t>
            </a:r>
            <a:endParaRPr sz="9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12" name="Google Shape;2412;p65"/>
          <p:cNvSpPr/>
          <p:nvPr/>
        </p:nvSpPr>
        <p:spPr>
          <a:xfrm>
            <a:off x="1697889" y="2368700"/>
            <a:ext cx="465000" cy="1795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3" name="Google Shape;2413;p65"/>
          <p:cNvSpPr/>
          <p:nvPr/>
        </p:nvSpPr>
        <p:spPr>
          <a:xfrm>
            <a:off x="3132573" y="2304275"/>
            <a:ext cx="465000" cy="58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Ubuntu"/>
                <a:ea typeface="Ubuntu"/>
                <a:cs typeface="Ubuntu"/>
                <a:sym typeface="Ubuntu"/>
              </a:rPr>
              <a:t>  -0.1</a:t>
            </a:r>
            <a:endParaRPr sz="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Ubuntu"/>
                <a:ea typeface="Ubuntu"/>
                <a:cs typeface="Ubuntu"/>
                <a:sym typeface="Ubuntu"/>
              </a:rPr>
              <a:t>1.5</a:t>
            </a:r>
            <a:endParaRPr sz="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Ubuntu"/>
                <a:ea typeface="Ubuntu"/>
                <a:cs typeface="Ubuntu"/>
                <a:sym typeface="Ubuntu"/>
              </a:rPr>
              <a:t>0.3</a:t>
            </a:r>
            <a:endParaRPr/>
          </a:p>
        </p:txBody>
      </p:sp>
      <p:cxnSp>
        <p:nvCxnSpPr>
          <p:cNvPr id="2414" name="Google Shape;2414;p65"/>
          <p:cNvCxnSpPr>
            <a:stCxn id="2412" idx="3"/>
            <a:endCxn id="2413" idx="1"/>
          </p:cNvCxnSpPr>
          <p:nvPr/>
        </p:nvCxnSpPr>
        <p:spPr>
          <a:xfrm flipH="1" rot="10800000">
            <a:off x="2162889" y="2597150"/>
            <a:ext cx="969600" cy="66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15" name="Google Shape;2415;p65"/>
          <p:cNvSpPr txBox="1"/>
          <p:nvPr/>
        </p:nvSpPr>
        <p:spPr>
          <a:xfrm rot="-2074617">
            <a:off x="2257481" y="2699308"/>
            <a:ext cx="763331" cy="2525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f</a:t>
            </a:r>
            <a:r>
              <a:rPr lang="en" sz="600">
                <a:latin typeface="Nunito"/>
                <a:ea typeface="Nunito"/>
                <a:cs typeface="Nunito"/>
                <a:sym typeface="Nunito"/>
              </a:rPr>
              <a:t>student</a:t>
            </a:r>
            <a:r>
              <a:rPr lang="en" sz="800">
                <a:latin typeface="Nunito"/>
                <a:ea typeface="Nunito"/>
                <a:cs typeface="Nunito"/>
                <a:sym typeface="Nunito"/>
              </a:rPr>
              <a:t>(x)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16" name="Google Shape;2416;p65"/>
          <p:cNvSpPr txBox="1"/>
          <p:nvPr/>
        </p:nvSpPr>
        <p:spPr>
          <a:xfrm>
            <a:off x="1595000" y="2136325"/>
            <a:ext cx="6582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Input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17" name="Google Shape;2417;p65"/>
          <p:cNvSpPr txBox="1"/>
          <p:nvPr/>
        </p:nvSpPr>
        <p:spPr>
          <a:xfrm>
            <a:off x="3035948" y="2071775"/>
            <a:ext cx="6582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Logits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18" name="Google Shape;2418;p65"/>
          <p:cNvSpPr/>
          <p:nvPr/>
        </p:nvSpPr>
        <p:spPr>
          <a:xfrm>
            <a:off x="4876009" y="2304275"/>
            <a:ext cx="465000" cy="58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Ubuntu"/>
                <a:ea typeface="Ubuntu"/>
                <a:cs typeface="Ubuntu"/>
                <a:sym typeface="Ubuntu"/>
              </a:rPr>
              <a:t>0.9</a:t>
            </a:r>
            <a:endParaRPr sz="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Ubuntu"/>
                <a:ea typeface="Ubuntu"/>
                <a:cs typeface="Ubuntu"/>
                <a:sym typeface="Ubuntu"/>
              </a:rPr>
              <a:t>0.05</a:t>
            </a:r>
            <a:endParaRPr sz="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Ubuntu"/>
                <a:ea typeface="Ubuntu"/>
                <a:cs typeface="Ubuntu"/>
                <a:sym typeface="Ubuntu"/>
              </a:rPr>
              <a:t>0.05</a:t>
            </a:r>
            <a:endParaRPr/>
          </a:p>
        </p:txBody>
      </p:sp>
      <p:sp>
        <p:nvSpPr>
          <p:cNvPr id="2419" name="Google Shape;2419;p65"/>
          <p:cNvSpPr txBox="1"/>
          <p:nvPr/>
        </p:nvSpPr>
        <p:spPr>
          <a:xfrm>
            <a:off x="4779384" y="2071775"/>
            <a:ext cx="6582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output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20" name="Google Shape;2420;p65"/>
          <p:cNvSpPr/>
          <p:nvPr/>
        </p:nvSpPr>
        <p:spPr>
          <a:xfrm>
            <a:off x="3132577" y="3555088"/>
            <a:ext cx="465000" cy="58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Ubuntu"/>
                <a:ea typeface="Ubuntu"/>
                <a:cs typeface="Ubuntu"/>
                <a:sym typeface="Ubuntu"/>
              </a:rPr>
              <a:t>0.1</a:t>
            </a:r>
            <a:endParaRPr sz="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Ubuntu"/>
                <a:ea typeface="Ubuntu"/>
                <a:cs typeface="Ubuntu"/>
                <a:sym typeface="Ubuntu"/>
              </a:rPr>
              <a:t>0.9</a:t>
            </a:r>
            <a:endParaRPr sz="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Ubuntu"/>
                <a:ea typeface="Ubuntu"/>
                <a:cs typeface="Ubuntu"/>
                <a:sym typeface="Ubuntu"/>
              </a:rPr>
              <a:t>0</a:t>
            </a:r>
            <a:endParaRPr/>
          </a:p>
        </p:txBody>
      </p:sp>
      <p:sp>
        <p:nvSpPr>
          <p:cNvPr id="2421" name="Google Shape;2421;p65"/>
          <p:cNvSpPr txBox="1"/>
          <p:nvPr/>
        </p:nvSpPr>
        <p:spPr>
          <a:xfrm>
            <a:off x="3035952" y="3146113"/>
            <a:ext cx="6582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Teacher preds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22" name="Google Shape;2422;p65"/>
          <p:cNvSpPr/>
          <p:nvPr/>
        </p:nvSpPr>
        <p:spPr>
          <a:xfrm>
            <a:off x="5919884" y="2304275"/>
            <a:ext cx="465000" cy="58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Ubuntu"/>
                <a:ea typeface="Ubuntu"/>
                <a:cs typeface="Ubuntu"/>
                <a:sym typeface="Ubuntu"/>
              </a:rPr>
              <a:t>0</a:t>
            </a:r>
            <a:endParaRPr sz="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Ubuntu"/>
                <a:ea typeface="Ubuntu"/>
                <a:cs typeface="Ubuntu"/>
                <a:sym typeface="Ubuntu"/>
              </a:rPr>
              <a:t>1</a:t>
            </a:r>
            <a:endParaRPr sz="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Ubuntu"/>
                <a:ea typeface="Ubuntu"/>
                <a:cs typeface="Ubuntu"/>
                <a:sym typeface="Ubuntu"/>
              </a:rPr>
              <a:t>0</a:t>
            </a:r>
            <a:endParaRPr/>
          </a:p>
        </p:txBody>
      </p:sp>
      <p:sp>
        <p:nvSpPr>
          <p:cNvPr id="2423" name="Google Shape;2423;p65"/>
          <p:cNvSpPr txBox="1"/>
          <p:nvPr/>
        </p:nvSpPr>
        <p:spPr>
          <a:xfrm>
            <a:off x="5823284" y="2071775"/>
            <a:ext cx="6582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labels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424" name="Google Shape;2424;p65"/>
          <p:cNvCxnSpPr>
            <a:stCxn id="2413" idx="3"/>
            <a:endCxn id="2418" idx="1"/>
          </p:cNvCxnSpPr>
          <p:nvPr/>
        </p:nvCxnSpPr>
        <p:spPr>
          <a:xfrm>
            <a:off x="3597573" y="2597075"/>
            <a:ext cx="1278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25" name="Google Shape;2425;p65"/>
          <p:cNvSpPr txBox="1"/>
          <p:nvPr/>
        </p:nvSpPr>
        <p:spPr>
          <a:xfrm>
            <a:off x="3649672" y="2381975"/>
            <a:ext cx="1077600" cy="1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Nunito"/>
                <a:ea typeface="Nunito"/>
                <a:cs typeface="Nunito"/>
                <a:sym typeface="Nunito"/>
              </a:rPr>
              <a:t>softmax(f</a:t>
            </a:r>
            <a:r>
              <a:rPr lang="en" sz="400">
                <a:latin typeface="Nunito"/>
                <a:ea typeface="Nunito"/>
                <a:cs typeface="Nunito"/>
                <a:sym typeface="Nunito"/>
              </a:rPr>
              <a:t>student</a:t>
            </a:r>
            <a:r>
              <a:rPr lang="en" sz="700">
                <a:latin typeface="Nunito"/>
                <a:ea typeface="Nunito"/>
                <a:cs typeface="Nunito"/>
                <a:sym typeface="Nunito"/>
              </a:rPr>
              <a:t>(x))</a:t>
            </a:r>
            <a:endParaRPr sz="7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426" name="Google Shape;2426;p65"/>
          <p:cNvCxnSpPr>
            <a:stCxn id="2418" idx="3"/>
            <a:endCxn id="2422" idx="1"/>
          </p:cNvCxnSpPr>
          <p:nvPr/>
        </p:nvCxnSpPr>
        <p:spPr>
          <a:xfrm>
            <a:off x="5341009" y="2597075"/>
            <a:ext cx="579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7" name="Google Shape;2427;p65"/>
          <p:cNvCxnSpPr>
            <a:stCxn id="2412" idx="3"/>
            <a:endCxn id="2420" idx="1"/>
          </p:cNvCxnSpPr>
          <p:nvPr/>
        </p:nvCxnSpPr>
        <p:spPr>
          <a:xfrm>
            <a:off x="2162889" y="3266450"/>
            <a:ext cx="969600" cy="581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28" name="Google Shape;2428;p65"/>
          <p:cNvSpPr txBox="1"/>
          <p:nvPr/>
        </p:nvSpPr>
        <p:spPr>
          <a:xfrm rot="1875205">
            <a:off x="2362519" y="3335260"/>
            <a:ext cx="763264" cy="2524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f</a:t>
            </a:r>
            <a:r>
              <a:rPr lang="en" sz="600">
                <a:latin typeface="Nunito"/>
                <a:ea typeface="Nunito"/>
                <a:cs typeface="Nunito"/>
                <a:sym typeface="Nunito"/>
              </a:rPr>
              <a:t>teacher</a:t>
            </a:r>
            <a:r>
              <a:rPr lang="en" sz="800">
                <a:latin typeface="Nunito"/>
                <a:ea typeface="Nunito"/>
                <a:cs typeface="Nunito"/>
                <a:sym typeface="Nunito"/>
              </a:rPr>
              <a:t>(x)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429" name="Google Shape;2429;p65"/>
          <p:cNvCxnSpPr/>
          <p:nvPr/>
        </p:nvCxnSpPr>
        <p:spPr>
          <a:xfrm flipH="1">
            <a:off x="5554600" y="2473335"/>
            <a:ext cx="105600" cy="246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0" name="Google Shape;2430;p65"/>
          <p:cNvCxnSpPr/>
          <p:nvPr/>
        </p:nvCxnSpPr>
        <p:spPr>
          <a:xfrm>
            <a:off x="5542775" y="2477800"/>
            <a:ext cx="129300" cy="223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31" name="Google Shape;2431;p65"/>
          <p:cNvSpPr txBox="1"/>
          <p:nvPr/>
        </p:nvSpPr>
        <p:spPr>
          <a:xfrm>
            <a:off x="859675" y="1092800"/>
            <a:ext cx="16974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No Labels Needed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2" name="Google Shape;2432;p65"/>
          <p:cNvSpPr txBox="1"/>
          <p:nvPr/>
        </p:nvSpPr>
        <p:spPr>
          <a:xfrm>
            <a:off x="5032075" y="3654325"/>
            <a:ext cx="3506400" cy="10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Ubuntu"/>
                <a:ea typeface="Ubuntu"/>
                <a:cs typeface="Ubuntu"/>
                <a:sym typeface="Ubuntu"/>
              </a:rPr>
              <a:t>Possible to do Data augmentation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36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Google Shape;2437;p66"/>
          <p:cNvSpPr/>
          <p:nvPr/>
        </p:nvSpPr>
        <p:spPr>
          <a:xfrm>
            <a:off x="3025100" y="1970850"/>
            <a:ext cx="669000" cy="2463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8" name="Google Shape;2438;p66"/>
          <p:cNvSpPr/>
          <p:nvPr/>
        </p:nvSpPr>
        <p:spPr>
          <a:xfrm>
            <a:off x="4687725" y="2126875"/>
            <a:ext cx="1793700" cy="872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9" name="Google Shape;2439;p66"/>
          <p:cNvSpPr/>
          <p:nvPr/>
        </p:nvSpPr>
        <p:spPr>
          <a:xfrm>
            <a:off x="6743975" y="1431250"/>
            <a:ext cx="465000" cy="3522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0" name="Google Shape;2440;p66"/>
          <p:cNvSpPr/>
          <p:nvPr/>
        </p:nvSpPr>
        <p:spPr>
          <a:xfrm>
            <a:off x="2672725" y="1431238"/>
            <a:ext cx="3085200" cy="3522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1" name="Google Shape;244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2" name="Google Shape;2442;p66"/>
          <p:cNvSpPr/>
          <p:nvPr/>
        </p:nvSpPr>
        <p:spPr>
          <a:xfrm>
            <a:off x="2586325" y="53900"/>
            <a:ext cx="37359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Teachers Logits</a:t>
            </a:r>
            <a:endParaRPr/>
          </a:p>
        </p:txBody>
      </p:sp>
      <p:sp>
        <p:nvSpPr>
          <p:cNvPr id="2443" name="Google Shape;2443;p66"/>
          <p:cNvSpPr txBox="1"/>
          <p:nvPr/>
        </p:nvSpPr>
        <p:spPr>
          <a:xfrm>
            <a:off x="1697889" y="2797175"/>
            <a:ext cx="465000" cy="10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Ubuntu"/>
                <a:ea typeface="Ubuntu"/>
                <a:cs typeface="Ubuntu"/>
                <a:sym typeface="Ubuntu"/>
              </a:rPr>
              <a:t>...</a:t>
            </a:r>
            <a:endParaRPr sz="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Ubuntu"/>
                <a:ea typeface="Ubuntu"/>
                <a:cs typeface="Ubuntu"/>
                <a:sym typeface="Ubuntu"/>
              </a:rPr>
              <a:t>0.2</a:t>
            </a:r>
            <a:endParaRPr sz="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Ubuntu"/>
                <a:ea typeface="Ubuntu"/>
                <a:cs typeface="Ubuntu"/>
                <a:sym typeface="Ubuntu"/>
              </a:rPr>
              <a:t>0.6</a:t>
            </a:r>
            <a:endParaRPr sz="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Ubuntu"/>
                <a:ea typeface="Ubuntu"/>
                <a:cs typeface="Ubuntu"/>
                <a:sym typeface="Ubuntu"/>
              </a:rPr>
              <a:t>-0.3</a:t>
            </a:r>
            <a:endParaRPr sz="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Ubuntu"/>
                <a:ea typeface="Ubuntu"/>
                <a:cs typeface="Ubuntu"/>
                <a:sym typeface="Ubuntu"/>
              </a:rPr>
              <a:t>...</a:t>
            </a:r>
            <a:endParaRPr sz="9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44" name="Google Shape;2444;p66"/>
          <p:cNvSpPr/>
          <p:nvPr/>
        </p:nvSpPr>
        <p:spPr>
          <a:xfrm>
            <a:off x="1697889" y="2368700"/>
            <a:ext cx="465000" cy="1795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5" name="Google Shape;2445;p66"/>
          <p:cNvSpPr/>
          <p:nvPr/>
        </p:nvSpPr>
        <p:spPr>
          <a:xfrm>
            <a:off x="3132573" y="2304275"/>
            <a:ext cx="465000" cy="58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Ubuntu"/>
                <a:ea typeface="Ubuntu"/>
                <a:cs typeface="Ubuntu"/>
                <a:sym typeface="Ubuntu"/>
              </a:rPr>
              <a:t>  -0.1</a:t>
            </a:r>
            <a:endParaRPr sz="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Ubuntu"/>
                <a:ea typeface="Ubuntu"/>
                <a:cs typeface="Ubuntu"/>
                <a:sym typeface="Ubuntu"/>
              </a:rPr>
              <a:t>1.5</a:t>
            </a:r>
            <a:endParaRPr sz="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Ubuntu"/>
                <a:ea typeface="Ubuntu"/>
                <a:cs typeface="Ubuntu"/>
                <a:sym typeface="Ubuntu"/>
              </a:rPr>
              <a:t>0.3</a:t>
            </a:r>
            <a:endParaRPr/>
          </a:p>
        </p:txBody>
      </p:sp>
      <p:cxnSp>
        <p:nvCxnSpPr>
          <p:cNvPr id="2446" name="Google Shape;2446;p66"/>
          <p:cNvCxnSpPr>
            <a:stCxn id="2444" idx="3"/>
            <a:endCxn id="2445" idx="1"/>
          </p:cNvCxnSpPr>
          <p:nvPr/>
        </p:nvCxnSpPr>
        <p:spPr>
          <a:xfrm flipH="1" rot="10800000">
            <a:off x="2162889" y="2597150"/>
            <a:ext cx="969600" cy="66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47" name="Google Shape;2447;p66"/>
          <p:cNvSpPr txBox="1"/>
          <p:nvPr/>
        </p:nvSpPr>
        <p:spPr>
          <a:xfrm rot="-2074617">
            <a:off x="2257481" y="2699308"/>
            <a:ext cx="763331" cy="2525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lang="en" sz="600">
                <a:latin typeface="Roboto"/>
                <a:ea typeface="Roboto"/>
                <a:cs typeface="Roboto"/>
                <a:sym typeface="Roboto"/>
              </a:rPr>
              <a:t>student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(x)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8" name="Google Shape;2448;p66"/>
          <p:cNvSpPr txBox="1"/>
          <p:nvPr/>
        </p:nvSpPr>
        <p:spPr>
          <a:xfrm>
            <a:off x="1595000" y="2136325"/>
            <a:ext cx="6582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Input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9" name="Google Shape;2449;p66"/>
          <p:cNvSpPr txBox="1"/>
          <p:nvPr/>
        </p:nvSpPr>
        <p:spPr>
          <a:xfrm>
            <a:off x="3035948" y="1894363"/>
            <a:ext cx="6582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Student</a:t>
            </a:r>
            <a:br>
              <a:rPr lang="en" sz="900">
                <a:latin typeface="Roboto"/>
                <a:ea typeface="Roboto"/>
                <a:cs typeface="Roboto"/>
                <a:sym typeface="Roboto"/>
              </a:rPr>
            </a:br>
            <a:r>
              <a:rPr lang="en" sz="900">
                <a:latin typeface="Roboto"/>
                <a:ea typeface="Roboto"/>
                <a:cs typeface="Roboto"/>
                <a:sym typeface="Roboto"/>
              </a:rPr>
              <a:t>logits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0" name="Google Shape;2450;p66"/>
          <p:cNvSpPr/>
          <p:nvPr/>
        </p:nvSpPr>
        <p:spPr>
          <a:xfrm>
            <a:off x="4876009" y="2304275"/>
            <a:ext cx="465000" cy="58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Ubuntu"/>
                <a:ea typeface="Ubuntu"/>
                <a:cs typeface="Ubuntu"/>
                <a:sym typeface="Ubuntu"/>
              </a:rPr>
              <a:t>0.9</a:t>
            </a:r>
            <a:endParaRPr sz="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Ubuntu"/>
                <a:ea typeface="Ubuntu"/>
                <a:cs typeface="Ubuntu"/>
                <a:sym typeface="Ubuntu"/>
              </a:rPr>
              <a:t>0.05</a:t>
            </a:r>
            <a:endParaRPr sz="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Ubuntu"/>
                <a:ea typeface="Ubuntu"/>
                <a:cs typeface="Ubuntu"/>
                <a:sym typeface="Ubuntu"/>
              </a:rPr>
              <a:t>0.05</a:t>
            </a:r>
            <a:endParaRPr/>
          </a:p>
        </p:txBody>
      </p:sp>
      <p:sp>
        <p:nvSpPr>
          <p:cNvPr id="2451" name="Google Shape;2451;p66"/>
          <p:cNvSpPr txBox="1"/>
          <p:nvPr/>
        </p:nvSpPr>
        <p:spPr>
          <a:xfrm>
            <a:off x="4779384" y="2071775"/>
            <a:ext cx="6582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output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2" name="Google Shape;2452;p66"/>
          <p:cNvSpPr/>
          <p:nvPr/>
        </p:nvSpPr>
        <p:spPr>
          <a:xfrm>
            <a:off x="3132577" y="3555088"/>
            <a:ext cx="465000" cy="58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Ubuntu"/>
                <a:ea typeface="Ubuntu"/>
                <a:cs typeface="Ubuntu"/>
                <a:sym typeface="Ubuntu"/>
              </a:rPr>
              <a:t>1</a:t>
            </a:r>
            <a:r>
              <a:rPr lang="en" sz="900">
                <a:latin typeface="Ubuntu"/>
                <a:ea typeface="Ubuntu"/>
                <a:cs typeface="Ubuntu"/>
                <a:sym typeface="Ubuntu"/>
              </a:rPr>
              <a:t>.4</a:t>
            </a:r>
            <a:endParaRPr sz="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Ubuntu"/>
                <a:ea typeface="Ubuntu"/>
                <a:cs typeface="Ubuntu"/>
                <a:sym typeface="Ubuntu"/>
              </a:rPr>
              <a:t>0.2</a:t>
            </a:r>
            <a:endParaRPr sz="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Ubuntu"/>
                <a:ea typeface="Ubuntu"/>
                <a:cs typeface="Ubuntu"/>
                <a:sym typeface="Ubuntu"/>
              </a:rPr>
              <a:t>-0.4</a:t>
            </a:r>
            <a:endParaRPr/>
          </a:p>
        </p:txBody>
      </p:sp>
      <p:sp>
        <p:nvSpPr>
          <p:cNvPr id="2453" name="Google Shape;2453;p66"/>
          <p:cNvSpPr txBox="1"/>
          <p:nvPr/>
        </p:nvSpPr>
        <p:spPr>
          <a:xfrm>
            <a:off x="3035952" y="4060513"/>
            <a:ext cx="6582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Teacher </a:t>
            </a:r>
            <a:r>
              <a:rPr lang="en" sz="900">
                <a:latin typeface="Roboto"/>
                <a:ea typeface="Roboto"/>
                <a:cs typeface="Roboto"/>
                <a:sym typeface="Roboto"/>
              </a:rPr>
              <a:t>logits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4" name="Google Shape;2454;p66"/>
          <p:cNvSpPr/>
          <p:nvPr/>
        </p:nvSpPr>
        <p:spPr>
          <a:xfrm>
            <a:off x="5919884" y="2304275"/>
            <a:ext cx="465000" cy="58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Ubuntu"/>
                <a:ea typeface="Ubuntu"/>
                <a:cs typeface="Ubuntu"/>
                <a:sym typeface="Ubuntu"/>
              </a:rPr>
              <a:t>0</a:t>
            </a:r>
            <a:endParaRPr sz="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Ubuntu"/>
                <a:ea typeface="Ubuntu"/>
                <a:cs typeface="Ubuntu"/>
                <a:sym typeface="Ubuntu"/>
              </a:rPr>
              <a:t>1</a:t>
            </a:r>
            <a:endParaRPr sz="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Ubuntu"/>
                <a:ea typeface="Ubuntu"/>
                <a:cs typeface="Ubuntu"/>
                <a:sym typeface="Ubuntu"/>
              </a:rPr>
              <a:t>0</a:t>
            </a:r>
            <a:endParaRPr/>
          </a:p>
        </p:txBody>
      </p:sp>
      <p:sp>
        <p:nvSpPr>
          <p:cNvPr id="2455" name="Google Shape;2455;p66"/>
          <p:cNvSpPr txBox="1"/>
          <p:nvPr/>
        </p:nvSpPr>
        <p:spPr>
          <a:xfrm>
            <a:off x="5823284" y="2071775"/>
            <a:ext cx="6582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labels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56" name="Google Shape;2456;p66"/>
          <p:cNvCxnSpPr>
            <a:stCxn id="2445" idx="3"/>
            <a:endCxn id="2450" idx="1"/>
          </p:cNvCxnSpPr>
          <p:nvPr/>
        </p:nvCxnSpPr>
        <p:spPr>
          <a:xfrm>
            <a:off x="3597573" y="2597075"/>
            <a:ext cx="127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7" name="Google Shape;2457;p66"/>
          <p:cNvSpPr txBox="1"/>
          <p:nvPr/>
        </p:nvSpPr>
        <p:spPr>
          <a:xfrm>
            <a:off x="3649672" y="2381975"/>
            <a:ext cx="1077600" cy="1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softmax(f</a:t>
            </a:r>
            <a:r>
              <a:rPr lang="en" sz="400">
                <a:latin typeface="Roboto"/>
                <a:ea typeface="Roboto"/>
                <a:cs typeface="Roboto"/>
                <a:sym typeface="Roboto"/>
              </a:rPr>
              <a:t>student</a:t>
            </a:r>
            <a:r>
              <a:rPr lang="en" sz="700">
                <a:latin typeface="Roboto"/>
                <a:ea typeface="Roboto"/>
                <a:cs typeface="Roboto"/>
                <a:sym typeface="Roboto"/>
              </a:rPr>
              <a:t>(x))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58" name="Google Shape;2458;p66"/>
          <p:cNvCxnSpPr>
            <a:stCxn id="2450" idx="3"/>
            <a:endCxn id="2454" idx="1"/>
          </p:cNvCxnSpPr>
          <p:nvPr/>
        </p:nvCxnSpPr>
        <p:spPr>
          <a:xfrm>
            <a:off x="5341009" y="2597075"/>
            <a:ext cx="57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59" name="Google Shape;2459;p66"/>
          <p:cNvCxnSpPr>
            <a:stCxn id="2444" idx="3"/>
            <a:endCxn id="2452" idx="1"/>
          </p:cNvCxnSpPr>
          <p:nvPr/>
        </p:nvCxnSpPr>
        <p:spPr>
          <a:xfrm>
            <a:off x="2162889" y="3266450"/>
            <a:ext cx="969600" cy="58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60" name="Google Shape;2460;p66"/>
          <p:cNvSpPr txBox="1"/>
          <p:nvPr/>
        </p:nvSpPr>
        <p:spPr>
          <a:xfrm rot="2001542">
            <a:off x="2362673" y="3286167"/>
            <a:ext cx="763252" cy="2525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lang="en" sz="600">
                <a:latin typeface="Roboto"/>
                <a:ea typeface="Roboto"/>
                <a:cs typeface="Roboto"/>
                <a:sym typeface="Roboto"/>
              </a:rPr>
              <a:t>teacher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(x)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61" name="Google Shape;246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5748" y="1484487"/>
            <a:ext cx="5417101" cy="2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bg>
      <p:bgPr>
        <a:solidFill>
          <a:srgbClr val="FFFFFF"/>
        </a:solidFill>
      </p:bgPr>
    </p:bg>
    <p:spTree>
      <p:nvGrpSpPr>
        <p:cNvPr id="2465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" name="Google Shape;2466;p67"/>
          <p:cNvSpPr txBox="1"/>
          <p:nvPr>
            <p:ph idx="1" type="subTitle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pic>
        <p:nvPicPr>
          <p:cNvPr id="2467" name="Google Shape;246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8" name="Google Shape;2468;p67"/>
          <p:cNvSpPr/>
          <p:nvPr/>
        </p:nvSpPr>
        <p:spPr>
          <a:xfrm>
            <a:off x="1755775" y="53900"/>
            <a:ext cx="5397000" cy="65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Knowledge Distillation</a:t>
            </a:r>
            <a:endParaRPr/>
          </a:p>
        </p:txBody>
      </p:sp>
      <p:sp>
        <p:nvSpPr>
          <p:cNvPr id="2469" name="Google Shape;2469;p67"/>
          <p:cNvSpPr txBox="1"/>
          <p:nvPr/>
        </p:nvSpPr>
        <p:spPr>
          <a:xfrm>
            <a:off x="764800" y="1063675"/>
            <a:ext cx="7772400" cy="31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DistilBert is training a subnetwork of the original network to profit from good layer initialization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DistilBert uses KL divergence loss :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Other work have managed to distilbert into small networks (Bi-LSTM) </a:t>
            </a:r>
            <a:r>
              <a:rPr lang="en" sz="11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4"/>
              </a:rPr>
              <a:t>https://arxiv.org/abs/1903.12136v1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70" name="Google Shape;2470;p67"/>
          <p:cNvSpPr txBox="1"/>
          <p:nvPr>
            <p:ph idx="1" type="subTitle"/>
          </p:nvPr>
        </p:nvSpPr>
        <p:spPr>
          <a:xfrm>
            <a:off x="685800" y="4272825"/>
            <a:ext cx="7772400" cy="3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https://medium.com/huggingface/distilbert-8cf3380435b5</a:t>
            </a:r>
            <a:r>
              <a:rPr lang="en"/>
              <a:t>et’s start with the first set of slides</a:t>
            </a:r>
            <a:endParaRPr/>
          </a:p>
        </p:txBody>
      </p:sp>
      <p:pic>
        <p:nvPicPr>
          <p:cNvPr id="2471" name="Google Shape;2471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3313" y="2270487"/>
            <a:ext cx="6381976" cy="86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75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68"/>
          <p:cNvSpPr txBox="1"/>
          <p:nvPr>
            <p:ph idx="1" type="subTitle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pic>
        <p:nvPicPr>
          <p:cNvPr id="2477" name="Google Shape;247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8" name="Google Shape;2478;p68"/>
          <p:cNvSpPr/>
          <p:nvPr/>
        </p:nvSpPr>
        <p:spPr>
          <a:xfrm>
            <a:off x="1770350" y="53900"/>
            <a:ext cx="5367900" cy="63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Knowledge Distillation</a:t>
            </a:r>
            <a:endParaRPr/>
          </a:p>
        </p:txBody>
      </p:sp>
      <p:sp>
        <p:nvSpPr>
          <p:cNvPr id="2479" name="Google Shape;2479;p68"/>
          <p:cNvSpPr txBox="1"/>
          <p:nvPr>
            <p:ph idx="1" type="subTitle"/>
          </p:nvPr>
        </p:nvSpPr>
        <p:spPr>
          <a:xfrm>
            <a:off x="489079" y="4855864"/>
            <a:ext cx="7772400" cy="1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800">
                <a:solidFill>
                  <a:srgbClr val="000000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“Distilling Task-Specific Knowledge from BERT into Simple Neural Networks”:  </a:t>
            </a:r>
            <a:r>
              <a:rPr lang="en" sz="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800" u="sng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  <a:hlinkClick r:id="rId4"/>
              </a:rPr>
              <a:t>https://arxiv.org/abs/1903.12136v1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480" name="Google Shape;2480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1250" y="1101501"/>
            <a:ext cx="4448375" cy="217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C4587"/>
        </a:solidFill>
      </p:bgPr>
    </p:bg>
    <p:spTree>
      <p:nvGrpSpPr>
        <p:cNvPr id="2484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p69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86" name="Google Shape;2486;p69"/>
          <p:cNvGrpSpPr/>
          <p:nvPr/>
        </p:nvGrpSpPr>
        <p:grpSpPr>
          <a:xfrm>
            <a:off x="8055170" y="359331"/>
            <a:ext cx="796189" cy="662797"/>
            <a:chOff x="1244325" y="314425"/>
            <a:chExt cx="444525" cy="370050"/>
          </a:xfrm>
        </p:grpSpPr>
        <p:sp>
          <p:nvSpPr>
            <p:cNvPr id="2487" name="Google Shape;2487;p69"/>
            <p:cNvSpPr/>
            <p:nvPr/>
          </p:nvSpPr>
          <p:spPr>
            <a:xfrm>
              <a:off x="1388425" y="463425"/>
              <a:ext cx="143525" cy="143500"/>
            </a:xfrm>
            <a:custGeom>
              <a:rect b="b" l="l" r="r" t="t"/>
              <a:pathLst>
                <a:path extrusionOk="0" h="5740" w="5741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69"/>
            <p:cNvSpPr/>
            <p:nvPr/>
          </p:nvSpPr>
          <p:spPr>
            <a:xfrm>
              <a:off x="1244325" y="314425"/>
              <a:ext cx="444525" cy="370050"/>
            </a:xfrm>
            <a:custGeom>
              <a:rect b="b" l="l" r="r" t="t"/>
              <a:pathLst>
                <a:path extrusionOk="0" h="14802" w="17781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89" name="Google Shape;248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0" name="Google Shape;2490;p69"/>
          <p:cNvSpPr txBox="1"/>
          <p:nvPr/>
        </p:nvSpPr>
        <p:spPr>
          <a:xfrm>
            <a:off x="2608800" y="715950"/>
            <a:ext cx="3926400" cy="37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Hands-on</a:t>
            </a:r>
            <a:endParaRPr sz="2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Distillation</a:t>
            </a:r>
            <a:endParaRPr sz="2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491" name="Google Shape;2491;p69"/>
          <p:cNvSpPr txBox="1"/>
          <p:nvPr/>
        </p:nvSpPr>
        <p:spPr>
          <a:xfrm>
            <a:off x="2608800" y="862000"/>
            <a:ext cx="45474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uFill>
                  <a:noFill/>
                </a:uFill>
                <a:hlinkClick r:id="rId4"/>
              </a:rPr>
              <a:t>https://tinyurl.com/uku8sag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50"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95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p70"/>
          <p:cNvSpPr txBox="1"/>
          <p:nvPr/>
        </p:nvSpPr>
        <p:spPr>
          <a:xfrm>
            <a:off x="400700" y="915225"/>
            <a:ext cx="7278000" cy="9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Quantization aims to store tensors at lower bitwidth (e.g., Integer instead of floating point)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We can try to map floats to integers: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497" name="Google Shape;249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8" name="Google Shape;2498;p70"/>
          <p:cNvSpPr/>
          <p:nvPr/>
        </p:nvSpPr>
        <p:spPr>
          <a:xfrm>
            <a:off x="2885025" y="53900"/>
            <a:ext cx="3138600" cy="67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Quantization</a:t>
            </a:r>
            <a:endParaRPr sz="3600"/>
          </a:p>
        </p:txBody>
      </p:sp>
      <p:sp>
        <p:nvSpPr>
          <p:cNvPr id="2499" name="Google Shape;2499;p70"/>
          <p:cNvSpPr txBox="1"/>
          <p:nvPr/>
        </p:nvSpPr>
        <p:spPr>
          <a:xfrm>
            <a:off x="3955975" y="1540979"/>
            <a:ext cx="27465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[r</a:t>
            </a:r>
            <a:r>
              <a:rPr baseline="-25000" lang="en">
                <a:latin typeface="Nunito"/>
                <a:ea typeface="Nunito"/>
                <a:cs typeface="Nunito"/>
                <a:sym typeface="Nunito"/>
              </a:rPr>
              <a:t>min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, r</a:t>
            </a:r>
            <a:r>
              <a:rPr baseline="-25000" lang="en">
                <a:latin typeface="Nunito"/>
                <a:ea typeface="Nunito"/>
                <a:cs typeface="Nunito"/>
                <a:sym typeface="Nunito"/>
              </a:rPr>
              <a:t>max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] → [0, 2</a:t>
            </a:r>
            <a:r>
              <a:rPr baseline="30000" lang="en">
                <a:latin typeface="Nunito"/>
                <a:ea typeface="Nunito"/>
                <a:cs typeface="Nunito"/>
                <a:sym typeface="Nunito"/>
              </a:rPr>
              <a:t>B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-1]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500" name="Google Shape;2500;p70"/>
          <p:cNvPicPr preferRelativeResize="0"/>
          <p:nvPr/>
        </p:nvPicPr>
        <p:blipFill rotWithShape="1">
          <a:blip r:embed="rId4">
            <a:alphaModFix/>
          </a:blip>
          <a:srcRect b="0" l="0" r="0" t="29898"/>
          <a:stretch/>
        </p:blipFill>
        <p:spPr>
          <a:xfrm>
            <a:off x="750500" y="2648300"/>
            <a:ext cx="7643000" cy="116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1" name="Google Shape;2501;p70"/>
          <p:cNvSpPr txBox="1"/>
          <p:nvPr/>
        </p:nvSpPr>
        <p:spPr>
          <a:xfrm>
            <a:off x="468275" y="4787100"/>
            <a:ext cx="56268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Ubuntu"/>
                <a:ea typeface="Ubuntu"/>
                <a:cs typeface="Ubuntu"/>
                <a:sym typeface="Ubuntu"/>
              </a:rPr>
              <a:t>“</a:t>
            </a:r>
            <a:r>
              <a:rPr lang="en" sz="800">
                <a:latin typeface="Ubuntu"/>
                <a:ea typeface="Ubuntu"/>
                <a:cs typeface="Ubuntu"/>
                <a:sym typeface="Ubuntu"/>
              </a:rPr>
              <a:t>quantization-in-tflite</a:t>
            </a:r>
            <a:r>
              <a:rPr lang="en" sz="800"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5"/>
              </a:rPr>
              <a:t>” </a:t>
            </a:r>
            <a:r>
              <a:rPr lang="en" sz="8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6"/>
              </a:rPr>
              <a:t>https://sahnimanas.github.io/post/quantization-in-tflite/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505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Google Shape;2506;p71"/>
          <p:cNvSpPr txBox="1"/>
          <p:nvPr/>
        </p:nvSpPr>
        <p:spPr>
          <a:xfrm>
            <a:off x="400700" y="1405642"/>
            <a:ext cx="77808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Models benefit from hardware optimizations → faster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Significantly reduce the memory footprint! → Smartphone friendly!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On deep network, quantization usually do not significantly degrade the performances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507" name="Google Shape;250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8" name="Google Shape;2508;p71"/>
          <p:cNvSpPr/>
          <p:nvPr/>
        </p:nvSpPr>
        <p:spPr>
          <a:xfrm>
            <a:off x="2280325" y="53900"/>
            <a:ext cx="4347900" cy="67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Why </a:t>
            </a: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Quantization</a:t>
            </a:r>
            <a:endParaRPr sz="3600"/>
          </a:p>
        </p:txBody>
      </p:sp>
      <p:sp>
        <p:nvSpPr>
          <p:cNvPr id="2509" name="Google Shape;2509;p71"/>
          <p:cNvSpPr txBox="1"/>
          <p:nvPr/>
        </p:nvSpPr>
        <p:spPr>
          <a:xfrm>
            <a:off x="468275" y="4787100"/>
            <a:ext cx="56268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Ubuntu"/>
                <a:ea typeface="Ubuntu"/>
                <a:cs typeface="Ubuntu"/>
                <a:sym typeface="Ubuntu"/>
              </a:rPr>
              <a:t>“quantization-in-tflite</a:t>
            </a:r>
            <a:r>
              <a:rPr lang="en" sz="800"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4"/>
              </a:rPr>
              <a:t>” </a:t>
            </a:r>
            <a:r>
              <a:rPr lang="en" sz="8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5"/>
              </a:rPr>
              <a:t>https://sahnimanas.github.io/post/quantization-in-tflite/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4" name="Google Shape;251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5" name="Google Shape;2515;p72"/>
          <p:cNvSpPr/>
          <p:nvPr/>
        </p:nvSpPr>
        <p:spPr>
          <a:xfrm>
            <a:off x="2885025" y="28099"/>
            <a:ext cx="3138600" cy="67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Quantization</a:t>
            </a:r>
            <a:endParaRPr sz="3600"/>
          </a:p>
        </p:txBody>
      </p:sp>
      <p:pic>
        <p:nvPicPr>
          <p:cNvPr id="2516" name="Google Shape;2516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7300" y="1266248"/>
            <a:ext cx="4323225" cy="454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7" name="Google Shape;2517;p72"/>
          <p:cNvSpPr txBox="1"/>
          <p:nvPr/>
        </p:nvSpPr>
        <p:spPr>
          <a:xfrm>
            <a:off x="468275" y="4787100"/>
            <a:ext cx="56268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Ubuntu"/>
                <a:ea typeface="Ubuntu"/>
                <a:cs typeface="Ubuntu"/>
                <a:sym typeface="Ubuntu"/>
              </a:rPr>
              <a:t>“Pytorch quantization</a:t>
            </a:r>
            <a:r>
              <a:rPr lang="en" sz="800"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5"/>
              </a:rPr>
              <a:t>” </a:t>
            </a:r>
            <a:r>
              <a:rPr lang="en" sz="800" u="sng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  <a:hlinkClick r:id="rId6"/>
              </a:rPr>
              <a:t>https://pytorch.org/docs/stable/quantization.html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2518" name="Google Shape;2518;p72"/>
          <p:cNvGrpSpPr/>
          <p:nvPr/>
        </p:nvGrpSpPr>
        <p:grpSpPr>
          <a:xfrm>
            <a:off x="955481" y="2210392"/>
            <a:ext cx="4406881" cy="2017858"/>
            <a:chOff x="2496494" y="2201792"/>
            <a:chExt cx="4406881" cy="2017858"/>
          </a:xfrm>
        </p:grpSpPr>
        <p:grpSp>
          <p:nvGrpSpPr>
            <p:cNvPr id="2519" name="Google Shape;2519;p72"/>
            <p:cNvGrpSpPr/>
            <p:nvPr/>
          </p:nvGrpSpPr>
          <p:grpSpPr>
            <a:xfrm>
              <a:off x="2496494" y="2201792"/>
              <a:ext cx="4406881" cy="2017858"/>
              <a:chOff x="2496494" y="2201792"/>
              <a:chExt cx="4406881" cy="2017858"/>
            </a:xfrm>
          </p:grpSpPr>
          <p:grpSp>
            <p:nvGrpSpPr>
              <p:cNvPr id="2520" name="Google Shape;2520;p72"/>
              <p:cNvGrpSpPr/>
              <p:nvPr/>
            </p:nvGrpSpPr>
            <p:grpSpPr>
              <a:xfrm>
                <a:off x="2589075" y="2251650"/>
                <a:ext cx="4314300" cy="1968000"/>
                <a:chOff x="2741475" y="2251650"/>
                <a:chExt cx="4314300" cy="1968000"/>
              </a:xfrm>
            </p:grpSpPr>
            <p:grpSp>
              <p:nvGrpSpPr>
                <p:cNvPr id="2521" name="Google Shape;2521;p72"/>
                <p:cNvGrpSpPr/>
                <p:nvPr/>
              </p:nvGrpSpPr>
              <p:grpSpPr>
                <a:xfrm>
                  <a:off x="2741475" y="2251650"/>
                  <a:ext cx="4314300" cy="1968000"/>
                  <a:chOff x="2741475" y="2251650"/>
                  <a:chExt cx="4314300" cy="1968000"/>
                </a:xfrm>
              </p:grpSpPr>
              <p:cxnSp>
                <p:nvCxnSpPr>
                  <p:cNvPr id="2522" name="Google Shape;2522;p72"/>
                  <p:cNvCxnSpPr/>
                  <p:nvPr/>
                </p:nvCxnSpPr>
                <p:spPr>
                  <a:xfrm>
                    <a:off x="2741475" y="3646725"/>
                    <a:ext cx="43143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cxnSp>
                <p:nvCxnSpPr>
                  <p:cNvPr id="2523" name="Google Shape;2523;p72"/>
                  <p:cNvCxnSpPr/>
                  <p:nvPr/>
                </p:nvCxnSpPr>
                <p:spPr>
                  <a:xfrm rot="10800000">
                    <a:off x="4827525" y="2251650"/>
                    <a:ext cx="0" cy="19680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cxnSp>
                <p:nvCxnSpPr>
                  <p:cNvPr id="2524" name="Google Shape;2524;p72"/>
                  <p:cNvCxnSpPr/>
                  <p:nvPr/>
                </p:nvCxnSpPr>
                <p:spPr>
                  <a:xfrm>
                    <a:off x="4786856" y="2449275"/>
                    <a:ext cx="774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525" name="Google Shape;2525;p72"/>
                  <p:cNvCxnSpPr/>
                  <p:nvPr/>
                </p:nvCxnSpPr>
                <p:spPr>
                  <a:xfrm>
                    <a:off x="4786856" y="2688761"/>
                    <a:ext cx="774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526" name="Google Shape;2526;p72"/>
                  <p:cNvCxnSpPr/>
                  <p:nvPr/>
                </p:nvCxnSpPr>
                <p:spPr>
                  <a:xfrm>
                    <a:off x="4786856" y="2928246"/>
                    <a:ext cx="774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527" name="Google Shape;2527;p72"/>
                  <p:cNvCxnSpPr/>
                  <p:nvPr/>
                </p:nvCxnSpPr>
                <p:spPr>
                  <a:xfrm>
                    <a:off x="4786856" y="3167732"/>
                    <a:ext cx="774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528" name="Google Shape;2528;p72"/>
                  <p:cNvCxnSpPr/>
                  <p:nvPr/>
                </p:nvCxnSpPr>
                <p:spPr>
                  <a:xfrm>
                    <a:off x="4786856" y="3407218"/>
                    <a:ext cx="774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529" name="Google Shape;2529;p72"/>
                  <p:cNvCxnSpPr/>
                  <p:nvPr/>
                </p:nvCxnSpPr>
                <p:spPr>
                  <a:xfrm>
                    <a:off x="4786856" y="3646704"/>
                    <a:ext cx="774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530" name="Google Shape;2530;p72"/>
                  <p:cNvCxnSpPr/>
                  <p:nvPr/>
                </p:nvCxnSpPr>
                <p:spPr>
                  <a:xfrm>
                    <a:off x="4786856" y="3886189"/>
                    <a:ext cx="774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531" name="Google Shape;2531;p72"/>
                  <p:cNvCxnSpPr/>
                  <p:nvPr/>
                </p:nvCxnSpPr>
                <p:spPr>
                  <a:xfrm>
                    <a:off x="4786856" y="4125675"/>
                    <a:ext cx="774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cxnSp>
              <p:nvCxnSpPr>
                <p:cNvPr id="2532" name="Google Shape;2532;p72"/>
                <p:cNvCxnSpPr/>
                <p:nvPr/>
              </p:nvCxnSpPr>
              <p:spPr>
                <a:xfrm>
                  <a:off x="4826944" y="3600869"/>
                  <a:ext cx="0" cy="94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2533" name="Google Shape;2533;p72"/>
              <p:cNvCxnSpPr/>
              <p:nvPr/>
            </p:nvCxnSpPr>
            <p:spPr>
              <a:xfrm>
                <a:off x="4129250" y="3171175"/>
                <a:ext cx="5499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34" name="Google Shape;2534;p72"/>
              <p:cNvCxnSpPr/>
              <p:nvPr/>
            </p:nvCxnSpPr>
            <p:spPr>
              <a:xfrm>
                <a:off x="4679149" y="2932838"/>
                <a:ext cx="5499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35" name="Google Shape;2535;p72"/>
              <p:cNvCxnSpPr/>
              <p:nvPr/>
            </p:nvCxnSpPr>
            <p:spPr>
              <a:xfrm>
                <a:off x="3579350" y="3409500"/>
                <a:ext cx="5499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36" name="Google Shape;2536;p72"/>
              <p:cNvCxnSpPr/>
              <p:nvPr/>
            </p:nvCxnSpPr>
            <p:spPr>
              <a:xfrm>
                <a:off x="5229050" y="2693900"/>
                <a:ext cx="5499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37" name="Google Shape;2537;p72"/>
              <p:cNvCxnSpPr/>
              <p:nvPr/>
            </p:nvCxnSpPr>
            <p:spPr>
              <a:xfrm>
                <a:off x="5229050" y="2685306"/>
                <a:ext cx="0" cy="253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38" name="Google Shape;2538;p72"/>
              <p:cNvCxnSpPr/>
              <p:nvPr/>
            </p:nvCxnSpPr>
            <p:spPr>
              <a:xfrm>
                <a:off x="4679150" y="2925975"/>
                <a:ext cx="0" cy="253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39" name="Google Shape;2539;p72"/>
              <p:cNvCxnSpPr/>
              <p:nvPr/>
            </p:nvCxnSpPr>
            <p:spPr>
              <a:xfrm>
                <a:off x="4129250" y="3163523"/>
                <a:ext cx="0" cy="253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40" name="Google Shape;2540;p72"/>
              <p:cNvCxnSpPr/>
              <p:nvPr/>
            </p:nvCxnSpPr>
            <p:spPr>
              <a:xfrm>
                <a:off x="5778950" y="2447005"/>
                <a:ext cx="0" cy="253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41" name="Google Shape;2541;p72"/>
              <p:cNvCxnSpPr/>
              <p:nvPr/>
            </p:nvCxnSpPr>
            <p:spPr>
              <a:xfrm>
                <a:off x="5770325" y="2447000"/>
                <a:ext cx="5499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42" name="Google Shape;2542;p72"/>
              <p:cNvCxnSpPr/>
              <p:nvPr/>
            </p:nvCxnSpPr>
            <p:spPr>
              <a:xfrm>
                <a:off x="3579350" y="3399723"/>
                <a:ext cx="0" cy="253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43" name="Google Shape;2543;p72"/>
              <p:cNvCxnSpPr/>
              <p:nvPr/>
            </p:nvCxnSpPr>
            <p:spPr>
              <a:xfrm>
                <a:off x="3037788" y="3649228"/>
                <a:ext cx="5499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44" name="Google Shape;2544;p72"/>
              <p:cNvCxnSpPr/>
              <p:nvPr/>
            </p:nvCxnSpPr>
            <p:spPr>
              <a:xfrm>
                <a:off x="3037800" y="3642370"/>
                <a:ext cx="0" cy="253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45" name="Google Shape;2545;p72"/>
              <p:cNvCxnSpPr/>
              <p:nvPr/>
            </p:nvCxnSpPr>
            <p:spPr>
              <a:xfrm>
                <a:off x="6318077" y="2201792"/>
                <a:ext cx="0" cy="253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46" name="Google Shape;2546;p72"/>
              <p:cNvCxnSpPr/>
              <p:nvPr/>
            </p:nvCxnSpPr>
            <p:spPr>
              <a:xfrm>
                <a:off x="2496494" y="3891878"/>
                <a:ext cx="5499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2547" name="Google Shape;2547;p72"/>
            <p:cNvSpPr/>
            <p:nvPr/>
          </p:nvSpPr>
          <p:spPr>
            <a:xfrm>
              <a:off x="5646250" y="3600881"/>
              <a:ext cx="85800" cy="85800"/>
            </a:xfrm>
            <a:prstGeom prst="ellipse">
              <a:avLst/>
            </a:prstGeom>
            <a:solidFill>
              <a:srgbClr val="72CD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48" name="Google Shape;2548;p72"/>
            <p:cNvCxnSpPr>
              <a:stCxn id="2547" idx="0"/>
            </p:cNvCxnSpPr>
            <p:nvPr/>
          </p:nvCxnSpPr>
          <p:spPr>
            <a:xfrm rot="10800000">
              <a:off x="5689150" y="2698481"/>
              <a:ext cx="0" cy="902400"/>
            </a:xfrm>
            <a:prstGeom prst="straightConnector1">
              <a:avLst/>
            </a:prstGeom>
            <a:noFill/>
            <a:ln cap="flat" cmpd="sng" w="9525">
              <a:solidFill>
                <a:srgbClr val="72CD4C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549" name="Google Shape;2549;p72"/>
            <p:cNvCxnSpPr/>
            <p:nvPr/>
          </p:nvCxnSpPr>
          <p:spPr>
            <a:xfrm rot="10800000">
              <a:off x="4700931" y="2689881"/>
              <a:ext cx="532800" cy="0"/>
            </a:xfrm>
            <a:prstGeom prst="straightConnector1">
              <a:avLst/>
            </a:prstGeom>
            <a:noFill/>
            <a:ln cap="flat" cmpd="sng" w="9525">
              <a:solidFill>
                <a:srgbClr val="72CD4C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2550" name="Google Shape;2550;p72"/>
            <p:cNvSpPr txBox="1"/>
            <p:nvPr/>
          </p:nvSpPr>
          <p:spPr>
            <a:xfrm>
              <a:off x="5500150" y="3592281"/>
              <a:ext cx="378000" cy="45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72CD4C"/>
                  </a:solidFill>
                  <a:latin typeface="Nunito"/>
                  <a:ea typeface="Nunito"/>
                  <a:cs typeface="Nunito"/>
                  <a:sym typeface="Nunito"/>
                </a:rPr>
                <a:t>x</a:t>
              </a:r>
              <a:r>
                <a:rPr b="1" baseline="-25000" lang="en">
                  <a:solidFill>
                    <a:srgbClr val="72CD4C"/>
                  </a:solidFill>
                  <a:latin typeface="Nunito"/>
                  <a:ea typeface="Nunito"/>
                  <a:cs typeface="Nunito"/>
                  <a:sym typeface="Nunito"/>
                </a:rPr>
                <a:t>1</a:t>
              </a:r>
              <a:endParaRPr b="1" baseline="-25000">
                <a:solidFill>
                  <a:srgbClr val="72CD4C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51" name="Google Shape;2551;p72"/>
            <p:cNvSpPr txBox="1"/>
            <p:nvPr/>
          </p:nvSpPr>
          <p:spPr>
            <a:xfrm>
              <a:off x="4348707" y="2462631"/>
              <a:ext cx="378000" cy="45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72CD4C"/>
                  </a:solidFill>
                  <a:latin typeface="Nunito"/>
                  <a:ea typeface="Nunito"/>
                  <a:cs typeface="Nunito"/>
                  <a:sym typeface="Nunito"/>
                </a:rPr>
                <a:t>q</a:t>
              </a:r>
              <a:r>
                <a:rPr b="1" baseline="-25000" lang="en">
                  <a:solidFill>
                    <a:srgbClr val="72CD4C"/>
                  </a:solidFill>
                  <a:latin typeface="Nunito"/>
                  <a:ea typeface="Nunito"/>
                  <a:cs typeface="Nunito"/>
                  <a:sym typeface="Nunito"/>
                </a:rPr>
                <a:t>1</a:t>
              </a:r>
              <a:endParaRPr b="1" baseline="-25000">
                <a:solidFill>
                  <a:srgbClr val="72CD4C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52" name="Google Shape;2552;p72"/>
            <p:cNvSpPr/>
            <p:nvPr/>
          </p:nvSpPr>
          <p:spPr>
            <a:xfrm>
              <a:off x="4350850" y="3600881"/>
              <a:ext cx="85800" cy="858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53" name="Google Shape;2553;p72"/>
            <p:cNvCxnSpPr/>
            <p:nvPr/>
          </p:nvCxnSpPr>
          <p:spPr>
            <a:xfrm rot="10800000">
              <a:off x="4393750" y="3175887"/>
              <a:ext cx="0" cy="492600"/>
            </a:xfrm>
            <a:prstGeom prst="straightConnector1">
              <a:avLst/>
            </a:prstGeom>
            <a:noFill/>
            <a:ln cap="flat" cmpd="sng" w="9525">
              <a:solidFill>
                <a:srgbClr val="0000FF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2554" name="Google Shape;2554;p72"/>
            <p:cNvSpPr txBox="1"/>
            <p:nvPr/>
          </p:nvSpPr>
          <p:spPr>
            <a:xfrm>
              <a:off x="4644913" y="2937019"/>
              <a:ext cx="378000" cy="45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0000FF"/>
                  </a:solidFill>
                  <a:latin typeface="Nunito"/>
                  <a:ea typeface="Nunito"/>
                  <a:cs typeface="Nunito"/>
                  <a:sym typeface="Nunito"/>
                </a:rPr>
                <a:t>q</a:t>
              </a:r>
              <a:r>
                <a:rPr b="1" baseline="-25000" lang="en">
                  <a:solidFill>
                    <a:srgbClr val="0000FF"/>
                  </a:solidFill>
                  <a:latin typeface="Nunito"/>
                  <a:ea typeface="Nunito"/>
                  <a:cs typeface="Nunito"/>
                  <a:sym typeface="Nunito"/>
                </a:rPr>
                <a:t>2</a:t>
              </a:r>
              <a:endParaRPr b="1" baseline="-25000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55" name="Google Shape;2555;p72"/>
            <p:cNvSpPr txBox="1"/>
            <p:nvPr/>
          </p:nvSpPr>
          <p:spPr>
            <a:xfrm>
              <a:off x="4204750" y="3592281"/>
              <a:ext cx="378000" cy="45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0000FF"/>
                  </a:solidFill>
                  <a:latin typeface="Nunito"/>
                  <a:ea typeface="Nunito"/>
                  <a:cs typeface="Nunito"/>
                  <a:sym typeface="Nunito"/>
                </a:rPr>
                <a:t>x</a:t>
              </a:r>
              <a:r>
                <a:rPr b="1" baseline="-25000" lang="en">
                  <a:solidFill>
                    <a:srgbClr val="0000FF"/>
                  </a:solidFill>
                  <a:latin typeface="Nunito"/>
                  <a:ea typeface="Nunito"/>
                  <a:cs typeface="Nunito"/>
                  <a:sym typeface="Nunito"/>
                </a:rPr>
                <a:t>2</a:t>
              </a:r>
              <a:endParaRPr b="1" baseline="-25000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2556" name="Google Shape;2556;p72"/>
          <p:cNvSpPr/>
          <p:nvPr/>
        </p:nvSpPr>
        <p:spPr>
          <a:xfrm>
            <a:off x="6129325" y="1566424"/>
            <a:ext cx="1165800" cy="813000"/>
          </a:xfrm>
          <a:prstGeom prst="bracketPair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0.2      -0.5 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1.3       1.9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57" name="Google Shape;2557;p72"/>
          <p:cNvSpPr/>
          <p:nvPr/>
        </p:nvSpPr>
        <p:spPr>
          <a:xfrm>
            <a:off x="6296875" y="2920008"/>
            <a:ext cx="830700" cy="813000"/>
          </a:xfrm>
          <a:prstGeom prst="bracketPair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1      -2 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5       8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558" name="Google Shape;2558;p72"/>
          <p:cNvCxnSpPr/>
          <p:nvPr/>
        </p:nvCxnSpPr>
        <p:spPr>
          <a:xfrm>
            <a:off x="6718200" y="2428919"/>
            <a:ext cx="0" cy="395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562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3" name="Google Shape;256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4" name="Google Shape;2564;p73"/>
          <p:cNvSpPr/>
          <p:nvPr/>
        </p:nvSpPr>
        <p:spPr>
          <a:xfrm>
            <a:off x="2921950" y="53900"/>
            <a:ext cx="3064500" cy="70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Quantization</a:t>
            </a:r>
            <a:endParaRPr sz="3600"/>
          </a:p>
        </p:txBody>
      </p:sp>
      <p:sp>
        <p:nvSpPr>
          <p:cNvPr id="2565" name="Google Shape;2565;p73"/>
          <p:cNvSpPr txBox="1"/>
          <p:nvPr/>
        </p:nvSpPr>
        <p:spPr>
          <a:xfrm>
            <a:off x="395325" y="1100025"/>
            <a:ext cx="7794600" cy="3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Models can be quantized post-training and during training.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During training: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○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Quantize weights in the forward pass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○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Backward pass and the update are with regard to the unquantized weights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Post-training: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○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Use unquantized weights while training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○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Quantize weights after training and perform inference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0" name="Google Shape;257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1" name="Google Shape;2571;p74"/>
          <p:cNvSpPr/>
          <p:nvPr/>
        </p:nvSpPr>
        <p:spPr>
          <a:xfrm>
            <a:off x="2047200" y="53900"/>
            <a:ext cx="4814100" cy="68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Quantized 8bit BERT</a:t>
            </a:r>
            <a:endParaRPr sz="3600"/>
          </a:p>
        </p:txBody>
      </p:sp>
      <p:sp>
        <p:nvSpPr>
          <p:cNvPr id="2572" name="Google Shape;2572;p74"/>
          <p:cNvSpPr txBox="1"/>
          <p:nvPr/>
        </p:nvSpPr>
        <p:spPr>
          <a:xfrm>
            <a:off x="475550" y="4801700"/>
            <a:ext cx="56268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Ubuntu"/>
                <a:ea typeface="Ubuntu"/>
                <a:cs typeface="Ubuntu"/>
                <a:sym typeface="Ubuntu"/>
              </a:rPr>
              <a:t>“Q8BERT: Quantized 8Bit BERT” </a:t>
            </a:r>
            <a:r>
              <a:rPr lang="en" sz="8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4"/>
              </a:rPr>
              <a:t>https://arxiv.org/pdf/1910.06188.pdf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573" name="Google Shape;2573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6150" y="967575"/>
            <a:ext cx="6551694" cy="340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4" name="Google Shape;2574;p74"/>
          <p:cNvSpPr/>
          <p:nvPr/>
        </p:nvSpPr>
        <p:spPr>
          <a:xfrm>
            <a:off x="4219650" y="2578200"/>
            <a:ext cx="2741400" cy="171900"/>
          </a:xfrm>
          <a:prstGeom prst="rect">
            <a:avLst/>
          </a:prstGeom>
          <a:solidFill>
            <a:srgbClr val="F4CCCC">
              <a:alpha val="40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5" name="Google Shape;2575;p74"/>
          <p:cNvSpPr/>
          <p:nvPr/>
        </p:nvSpPr>
        <p:spPr>
          <a:xfrm>
            <a:off x="4219650" y="2900200"/>
            <a:ext cx="1882800" cy="171900"/>
          </a:xfrm>
          <a:prstGeom prst="rect">
            <a:avLst/>
          </a:prstGeom>
          <a:solidFill>
            <a:srgbClr val="CFE2F3">
              <a:alpha val="45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6" name="Google Shape;2576;p74"/>
          <p:cNvSpPr/>
          <p:nvPr/>
        </p:nvSpPr>
        <p:spPr>
          <a:xfrm>
            <a:off x="5216550" y="3222200"/>
            <a:ext cx="1796100" cy="171900"/>
          </a:xfrm>
          <a:prstGeom prst="rect">
            <a:avLst/>
          </a:prstGeom>
          <a:solidFill>
            <a:srgbClr val="D9EAD3">
              <a:alpha val="48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1"/>
          <p:cNvSpPr/>
          <p:nvPr/>
        </p:nvSpPr>
        <p:spPr>
          <a:xfrm>
            <a:off x="2608175" y="60150"/>
            <a:ext cx="3692400" cy="61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Example of TL</a:t>
            </a:r>
            <a:endParaRPr/>
          </a:p>
        </p:txBody>
      </p:sp>
      <p:cxnSp>
        <p:nvCxnSpPr>
          <p:cNvPr id="186" name="Google Shape;186;p21"/>
          <p:cNvCxnSpPr/>
          <p:nvPr/>
        </p:nvCxnSpPr>
        <p:spPr>
          <a:xfrm>
            <a:off x="2588425" y="1295400"/>
            <a:ext cx="267300" cy="285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21"/>
          <p:cNvCxnSpPr/>
          <p:nvPr/>
        </p:nvCxnSpPr>
        <p:spPr>
          <a:xfrm>
            <a:off x="3348050" y="1581150"/>
            <a:ext cx="342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88" name="Google Shape;188;p21"/>
          <p:cNvGrpSpPr/>
          <p:nvPr/>
        </p:nvGrpSpPr>
        <p:grpSpPr>
          <a:xfrm>
            <a:off x="725775" y="760225"/>
            <a:ext cx="7944325" cy="2156800"/>
            <a:chOff x="725775" y="1293625"/>
            <a:chExt cx="7944325" cy="2156800"/>
          </a:xfrm>
        </p:grpSpPr>
        <p:sp>
          <p:nvSpPr>
            <p:cNvPr id="189" name="Google Shape;189;p21"/>
            <p:cNvSpPr/>
            <p:nvPr/>
          </p:nvSpPr>
          <p:spPr>
            <a:xfrm>
              <a:off x="725775" y="1293625"/>
              <a:ext cx="612000" cy="2156400"/>
            </a:xfrm>
            <a:prstGeom prst="cube">
              <a:avLst>
                <a:gd fmla="val 92851" name="adj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1"/>
            <p:cNvSpPr/>
            <p:nvPr/>
          </p:nvSpPr>
          <p:spPr>
            <a:xfrm>
              <a:off x="1257625" y="1293625"/>
              <a:ext cx="1326600" cy="2156400"/>
            </a:xfrm>
            <a:prstGeom prst="cube">
              <a:avLst>
                <a:gd fmla="val 49325" name="adj"/>
              </a:avLst>
            </a:prstGeom>
            <a:solidFill>
              <a:srgbClr val="F5FFF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1"/>
            <p:cNvSpPr/>
            <p:nvPr/>
          </p:nvSpPr>
          <p:spPr>
            <a:xfrm>
              <a:off x="2381525" y="1580925"/>
              <a:ext cx="962100" cy="1581900"/>
            </a:xfrm>
            <a:prstGeom prst="cube">
              <a:avLst>
                <a:gd fmla="val 49325" name="adj"/>
              </a:avLst>
            </a:prstGeom>
            <a:solidFill>
              <a:srgbClr val="F5FFF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1"/>
            <p:cNvSpPr/>
            <p:nvPr/>
          </p:nvSpPr>
          <p:spPr>
            <a:xfrm>
              <a:off x="3219725" y="1580925"/>
              <a:ext cx="962100" cy="1581900"/>
            </a:xfrm>
            <a:prstGeom prst="cube">
              <a:avLst>
                <a:gd fmla="val 49325" name="adj"/>
              </a:avLst>
            </a:prstGeom>
            <a:solidFill>
              <a:srgbClr val="F5FFF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3970275" y="1725075"/>
              <a:ext cx="1156500" cy="1293600"/>
            </a:xfrm>
            <a:prstGeom prst="cube">
              <a:avLst>
                <a:gd fmla="val 34152" name="adj"/>
              </a:avLst>
            </a:prstGeom>
            <a:solidFill>
              <a:srgbClr val="F5FFF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4960875" y="1945200"/>
              <a:ext cx="1156500" cy="853500"/>
            </a:xfrm>
            <a:prstGeom prst="cube">
              <a:avLst>
                <a:gd fmla="val 34152" name="adj"/>
              </a:avLst>
            </a:prstGeom>
            <a:solidFill>
              <a:srgbClr val="F5FFF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6492500" y="1792200"/>
              <a:ext cx="240300" cy="969000"/>
            </a:xfrm>
            <a:prstGeom prst="roundRect">
              <a:avLst>
                <a:gd fmla="val 16667" name="adj"/>
              </a:avLst>
            </a:prstGeom>
            <a:solidFill>
              <a:srgbClr val="F5FFF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6969400" y="1792200"/>
              <a:ext cx="240300" cy="969000"/>
            </a:xfrm>
            <a:prstGeom prst="roundRect">
              <a:avLst>
                <a:gd fmla="val 16667" name="adj"/>
              </a:avLst>
            </a:prstGeom>
            <a:solidFill>
              <a:srgbClr val="F5FFF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7475450" y="2018050"/>
              <a:ext cx="240300" cy="517200"/>
            </a:xfrm>
            <a:prstGeom prst="roundRect">
              <a:avLst>
                <a:gd fmla="val 16667" name="adj"/>
              </a:avLst>
            </a:prstGeom>
            <a:solidFill>
              <a:srgbClr val="F5FFF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1"/>
            <p:cNvSpPr txBox="1"/>
            <p:nvPr/>
          </p:nvSpPr>
          <p:spPr>
            <a:xfrm>
              <a:off x="7941100" y="2035750"/>
              <a:ext cx="729000" cy="48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Nunito"/>
                  <a:ea typeface="Nunito"/>
                  <a:cs typeface="Nunito"/>
                  <a:sym typeface="Nunito"/>
                </a:rPr>
                <a:t>Predicts objects in image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</p:txBody>
        </p:sp>
        <p:cxnSp>
          <p:nvCxnSpPr>
            <p:cNvPr id="199" name="Google Shape;199;p21"/>
            <p:cNvCxnSpPr>
              <a:stCxn id="197" idx="3"/>
              <a:endCxn id="198" idx="1"/>
            </p:cNvCxnSpPr>
            <p:nvPr/>
          </p:nvCxnSpPr>
          <p:spPr>
            <a:xfrm>
              <a:off x="7715750" y="2276650"/>
              <a:ext cx="225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00" name="Google Shape;200;p21"/>
            <p:cNvCxnSpPr/>
            <p:nvPr/>
          </p:nvCxnSpPr>
          <p:spPr>
            <a:xfrm>
              <a:off x="1931200" y="1947875"/>
              <a:ext cx="452400" cy="1119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1" name="Google Shape;201;p21"/>
            <p:cNvCxnSpPr/>
            <p:nvPr/>
          </p:nvCxnSpPr>
          <p:spPr>
            <a:xfrm flipH="1" rot="10800000">
              <a:off x="1933575" y="3164525"/>
              <a:ext cx="447600" cy="2859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2" name="Google Shape;202;p21"/>
            <p:cNvCxnSpPr/>
            <p:nvPr/>
          </p:nvCxnSpPr>
          <p:spPr>
            <a:xfrm flipH="1" rot="10800000">
              <a:off x="2871800" y="3164375"/>
              <a:ext cx="350100" cy="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3" name="Google Shape;203;p21"/>
            <p:cNvCxnSpPr/>
            <p:nvPr/>
          </p:nvCxnSpPr>
          <p:spPr>
            <a:xfrm flipH="1" rot="10800000">
              <a:off x="2871800" y="2059775"/>
              <a:ext cx="350100" cy="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4" name="Google Shape;204;p21"/>
            <p:cNvCxnSpPr/>
            <p:nvPr/>
          </p:nvCxnSpPr>
          <p:spPr>
            <a:xfrm>
              <a:off x="4183850" y="1583525"/>
              <a:ext cx="185700" cy="138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5" name="Google Shape;205;p21"/>
            <p:cNvCxnSpPr/>
            <p:nvPr/>
          </p:nvCxnSpPr>
          <p:spPr>
            <a:xfrm>
              <a:off x="3710000" y="2057400"/>
              <a:ext cx="264300" cy="61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6" name="Google Shape;206;p21"/>
            <p:cNvCxnSpPr/>
            <p:nvPr/>
          </p:nvCxnSpPr>
          <p:spPr>
            <a:xfrm flipH="1" rot="10800000">
              <a:off x="3705225" y="3019500"/>
              <a:ext cx="266700" cy="142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7" name="Google Shape;207;p21"/>
            <p:cNvCxnSpPr/>
            <p:nvPr/>
          </p:nvCxnSpPr>
          <p:spPr>
            <a:xfrm flipH="1" rot="10800000">
              <a:off x="4729150" y="2797875"/>
              <a:ext cx="235800" cy="220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8" name="Google Shape;208;p21"/>
            <p:cNvCxnSpPr/>
            <p:nvPr/>
          </p:nvCxnSpPr>
          <p:spPr>
            <a:xfrm rot="10800000">
              <a:off x="4733900" y="2119275"/>
              <a:ext cx="231000" cy="1191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9" name="Google Shape;209;p21"/>
            <p:cNvCxnSpPr/>
            <p:nvPr/>
          </p:nvCxnSpPr>
          <p:spPr>
            <a:xfrm rot="10800000">
              <a:off x="5129175" y="1728575"/>
              <a:ext cx="119100" cy="21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0" name="Google Shape;210;p21"/>
            <p:cNvCxnSpPr/>
            <p:nvPr/>
          </p:nvCxnSpPr>
          <p:spPr>
            <a:xfrm flipH="1" rot="10800000">
              <a:off x="6117425" y="1807475"/>
              <a:ext cx="385800" cy="138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1" name="Google Shape;211;p21"/>
            <p:cNvCxnSpPr/>
            <p:nvPr/>
          </p:nvCxnSpPr>
          <p:spPr>
            <a:xfrm flipH="1" rot="10800000">
              <a:off x="5829300" y="1812075"/>
              <a:ext cx="669000" cy="426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2" name="Google Shape;212;p21"/>
            <p:cNvCxnSpPr/>
            <p:nvPr/>
          </p:nvCxnSpPr>
          <p:spPr>
            <a:xfrm>
              <a:off x="6122200" y="2512225"/>
              <a:ext cx="385800" cy="235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3" name="Google Shape;213;p21"/>
            <p:cNvCxnSpPr/>
            <p:nvPr/>
          </p:nvCxnSpPr>
          <p:spPr>
            <a:xfrm flipH="1" rot="10800000">
              <a:off x="5831675" y="2743375"/>
              <a:ext cx="669000" cy="54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4" name="Google Shape;214;p21"/>
            <p:cNvCxnSpPr/>
            <p:nvPr/>
          </p:nvCxnSpPr>
          <p:spPr>
            <a:xfrm flipH="1" rot="10800000">
              <a:off x="6707975" y="1793075"/>
              <a:ext cx="302400" cy="2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5" name="Google Shape;215;p21"/>
            <p:cNvCxnSpPr/>
            <p:nvPr/>
          </p:nvCxnSpPr>
          <p:spPr>
            <a:xfrm>
              <a:off x="6700850" y="2759875"/>
              <a:ext cx="314400" cy="2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6" name="Google Shape;216;p21"/>
            <p:cNvCxnSpPr/>
            <p:nvPr/>
          </p:nvCxnSpPr>
          <p:spPr>
            <a:xfrm>
              <a:off x="7200900" y="1802600"/>
              <a:ext cx="288300" cy="221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7" name="Google Shape;217;p21"/>
            <p:cNvCxnSpPr/>
            <p:nvPr/>
          </p:nvCxnSpPr>
          <p:spPr>
            <a:xfrm flipH="1" rot="10800000">
              <a:off x="7198525" y="2519350"/>
              <a:ext cx="290400" cy="231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18" name="Google Shape;218;p21"/>
          <p:cNvSpPr txBox="1"/>
          <p:nvPr/>
        </p:nvSpPr>
        <p:spPr>
          <a:xfrm>
            <a:off x="239248" y="2833125"/>
            <a:ext cx="11565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Input image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9" name="Google Shape;219;p21"/>
          <p:cNvSpPr txBox="1"/>
          <p:nvPr/>
        </p:nvSpPr>
        <p:spPr>
          <a:xfrm>
            <a:off x="2207300" y="3712388"/>
            <a:ext cx="9108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Domain B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20" name="Google Shape;2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402" y="3400902"/>
            <a:ext cx="1566899" cy="1104785"/>
          </a:xfrm>
          <a:prstGeom prst="rect">
            <a:avLst/>
          </a:prstGeom>
          <a:noFill/>
          <a:ln cap="flat" cmpd="sng" w="38100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21" name="Google Shape;221;p21"/>
          <p:cNvCxnSpPr/>
          <p:nvPr/>
        </p:nvCxnSpPr>
        <p:spPr>
          <a:xfrm>
            <a:off x="3883117" y="670350"/>
            <a:ext cx="0" cy="2535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22" name="Google Shape;22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700000">
            <a:off x="3641074" y="2730142"/>
            <a:ext cx="484107" cy="4845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3" name="Google Shape;223;p21"/>
          <p:cNvCxnSpPr/>
          <p:nvPr/>
        </p:nvCxnSpPr>
        <p:spPr>
          <a:xfrm>
            <a:off x="3343275" y="1047750"/>
            <a:ext cx="352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21"/>
          <p:cNvCxnSpPr/>
          <p:nvPr/>
        </p:nvCxnSpPr>
        <p:spPr>
          <a:xfrm>
            <a:off x="2586050" y="766775"/>
            <a:ext cx="266700" cy="281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C4587"/>
        </a:solidFill>
      </p:bgPr>
    </p:bg>
    <p:spTree>
      <p:nvGrpSpPr>
        <p:cNvPr id="2580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Google Shape;2581;p75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582" name="Google Shape;2582;p75"/>
          <p:cNvGrpSpPr/>
          <p:nvPr/>
        </p:nvGrpSpPr>
        <p:grpSpPr>
          <a:xfrm>
            <a:off x="8055170" y="359331"/>
            <a:ext cx="796189" cy="662797"/>
            <a:chOff x="1244325" y="314425"/>
            <a:chExt cx="444525" cy="370050"/>
          </a:xfrm>
        </p:grpSpPr>
        <p:sp>
          <p:nvSpPr>
            <p:cNvPr id="2583" name="Google Shape;2583;p75"/>
            <p:cNvSpPr/>
            <p:nvPr/>
          </p:nvSpPr>
          <p:spPr>
            <a:xfrm>
              <a:off x="1388425" y="463425"/>
              <a:ext cx="143525" cy="143500"/>
            </a:xfrm>
            <a:custGeom>
              <a:rect b="b" l="l" r="r" t="t"/>
              <a:pathLst>
                <a:path extrusionOk="0" h="5740" w="5741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75"/>
            <p:cNvSpPr/>
            <p:nvPr/>
          </p:nvSpPr>
          <p:spPr>
            <a:xfrm>
              <a:off x="1244325" y="314425"/>
              <a:ext cx="444525" cy="370050"/>
            </a:xfrm>
            <a:custGeom>
              <a:rect b="b" l="l" r="r" t="t"/>
              <a:pathLst>
                <a:path extrusionOk="0" h="14802" w="17781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85" name="Google Shape;258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6" name="Google Shape;2586;p75"/>
          <p:cNvSpPr txBox="1"/>
          <p:nvPr/>
        </p:nvSpPr>
        <p:spPr>
          <a:xfrm>
            <a:off x="2608800" y="715950"/>
            <a:ext cx="3926400" cy="37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Hands-on</a:t>
            </a:r>
            <a:endParaRPr sz="2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Quantization</a:t>
            </a:r>
            <a:endParaRPr sz="2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87" name="Google Shape;2587;p75"/>
          <p:cNvSpPr txBox="1"/>
          <p:nvPr/>
        </p:nvSpPr>
        <p:spPr>
          <a:xfrm>
            <a:off x="2298300" y="833400"/>
            <a:ext cx="45474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4"/>
              </a:rPr>
              <a:t>https://tinyurl.com/uku8sag</a:t>
            </a:r>
            <a:endParaRPr b="1" sz="24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50">
              <a:highlight>
                <a:srgbClr val="FFFFFF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59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2" name="Google Shape;259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3" name="Google Shape;2593;p76"/>
          <p:cNvSpPr/>
          <p:nvPr/>
        </p:nvSpPr>
        <p:spPr>
          <a:xfrm>
            <a:off x="1658650" y="53900"/>
            <a:ext cx="5591400" cy="59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Serving Models at Scale</a:t>
            </a:r>
            <a:endParaRPr/>
          </a:p>
        </p:txBody>
      </p:sp>
      <p:sp>
        <p:nvSpPr>
          <p:cNvPr id="2594" name="Google Shape;2594;p76"/>
          <p:cNvSpPr txBox="1"/>
          <p:nvPr/>
        </p:nvSpPr>
        <p:spPr>
          <a:xfrm>
            <a:off x="841475" y="1293625"/>
            <a:ext cx="6879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749300" rtl="0" algn="l">
              <a:lnSpc>
                <a:spcPct val="158000"/>
              </a:lnSpc>
              <a:spcBef>
                <a:spcPts val="3200"/>
              </a:spcBef>
              <a:spcAft>
                <a:spcPts val="0"/>
              </a:spcAft>
              <a:buSzPts val="1600"/>
              <a:buFont typeface="Georgia"/>
              <a:buChar char="●"/>
            </a:pPr>
            <a:r>
              <a:rPr lang="en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Containerize your model to make replication easy</a:t>
            </a:r>
            <a:endParaRPr sz="160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7493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●"/>
            </a:pPr>
            <a:r>
              <a:rPr lang="en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Use spot instances </a:t>
            </a:r>
            <a:r>
              <a:rPr lang="en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(Cost savings)</a:t>
            </a:r>
            <a:endParaRPr sz="160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7493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●"/>
            </a:pPr>
            <a:r>
              <a:rPr lang="en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Orchestrate your containers for autoscaling </a:t>
            </a:r>
            <a:endParaRPr sz="160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7493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●"/>
            </a:pPr>
            <a:r>
              <a:rPr lang="en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Handle the serving, logging, monitoring, ... </a:t>
            </a:r>
            <a:endParaRPr sz="160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9" name="Google Shape;259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0" name="Google Shape;2600;p77"/>
          <p:cNvSpPr/>
          <p:nvPr/>
        </p:nvSpPr>
        <p:spPr>
          <a:xfrm>
            <a:off x="1658650" y="53900"/>
            <a:ext cx="5591400" cy="59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Serving Models at Scale</a:t>
            </a:r>
            <a:endParaRPr/>
          </a:p>
        </p:txBody>
      </p:sp>
      <p:pic>
        <p:nvPicPr>
          <p:cNvPr id="2601" name="Google Shape;2601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713" y="1398838"/>
            <a:ext cx="7359168" cy="2997538"/>
          </a:xfrm>
          <a:prstGeom prst="rect">
            <a:avLst/>
          </a:prstGeom>
          <a:noFill/>
          <a:ln>
            <a:noFill/>
          </a:ln>
        </p:spPr>
      </p:pic>
      <p:sp>
        <p:nvSpPr>
          <p:cNvPr id="2602" name="Google Shape;2602;p77"/>
          <p:cNvSpPr txBox="1"/>
          <p:nvPr/>
        </p:nvSpPr>
        <p:spPr>
          <a:xfrm>
            <a:off x="659100" y="4396375"/>
            <a:ext cx="84849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https://www.cortex.dev/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C4587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7" name="Google Shape;2607;p7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08" name="Google Shape;2608;p78"/>
          <p:cNvGrpSpPr/>
          <p:nvPr/>
        </p:nvGrpSpPr>
        <p:grpSpPr>
          <a:xfrm>
            <a:off x="8055170" y="359331"/>
            <a:ext cx="796189" cy="662797"/>
            <a:chOff x="1244325" y="314425"/>
            <a:chExt cx="444525" cy="370050"/>
          </a:xfrm>
        </p:grpSpPr>
        <p:sp>
          <p:nvSpPr>
            <p:cNvPr id="2609" name="Google Shape;2609;p78"/>
            <p:cNvSpPr/>
            <p:nvPr/>
          </p:nvSpPr>
          <p:spPr>
            <a:xfrm>
              <a:off x="1388425" y="463425"/>
              <a:ext cx="143525" cy="143500"/>
            </a:xfrm>
            <a:custGeom>
              <a:rect b="b" l="l" r="r" t="t"/>
              <a:pathLst>
                <a:path extrusionOk="0" h="5740" w="5741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78"/>
            <p:cNvSpPr/>
            <p:nvPr/>
          </p:nvSpPr>
          <p:spPr>
            <a:xfrm>
              <a:off x="1244325" y="314425"/>
              <a:ext cx="444525" cy="370050"/>
            </a:xfrm>
            <a:custGeom>
              <a:rect b="b" l="l" r="r" t="t"/>
              <a:pathLst>
                <a:path extrusionOk="0" h="14802" w="17781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11" name="Google Shape;261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2" name="Google Shape;2612;p78"/>
          <p:cNvSpPr txBox="1"/>
          <p:nvPr/>
        </p:nvSpPr>
        <p:spPr>
          <a:xfrm>
            <a:off x="1918050" y="715950"/>
            <a:ext cx="5307900" cy="37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Live Demo</a:t>
            </a:r>
            <a:endParaRPr sz="2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Deploy a model using Cortex</a:t>
            </a:r>
            <a:endParaRPr sz="2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7" name="Google Shape;261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8" name="Google Shape;2618;p79"/>
          <p:cNvSpPr/>
          <p:nvPr/>
        </p:nvSpPr>
        <p:spPr>
          <a:xfrm>
            <a:off x="2561000" y="53900"/>
            <a:ext cx="3786600" cy="81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Serve Features</a:t>
            </a:r>
            <a:endParaRPr sz="3600"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9" name="Google Shape;2619;p79"/>
          <p:cNvSpPr txBox="1"/>
          <p:nvPr>
            <p:ph idx="1" type="subTitle"/>
          </p:nvPr>
        </p:nvSpPr>
        <p:spPr>
          <a:xfrm>
            <a:off x="383175" y="4800900"/>
            <a:ext cx="7772400" cy="3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“BERT as a service” </a:t>
            </a:r>
            <a:r>
              <a:rPr lang="en" sz="8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4"/>
              </a:rPr>
              <a:t>https://github.com/hanxiao/bert-as-service/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620" name="Google Shape;2620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4026" y="674475"/>
            <a:ext cx="4324774" cy="387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1" name="Google Shape;2621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01299" y="3679725"/>
            <a:ext cx="1109476" cy="85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25" name="Shape 2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6" name="Google Shape;262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27" name="Google Shape;2627;p80"/>
          <p:cNvSpPr/>
          <p:nvPr/>
        </p:nvSpPr>
        <p:spPr>
          <a:xfrm>
            <a:off x="3001600" y="53900"/>
            <a:ext cx="2905500" cy="5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Benchmark</a:t>
            </a:r>
            <a:endParaRPr/>
          </a:p>
        </p:txBody>
      </p:sp>
      <p:pic>
        <p:nvPicPr>
          <p:cNvPr id="2628" name="Google Shape;2628;p80"/>
          <p:cNvPicPr preferRelativeResize="0"/>
          <p:nvPr/>
        </p:nvPicPr>
        <p:blipFill rotWithShape="1">
          <a:blip r:embed="rId4">
            <a:alphaModFix/>
          </a:blip>
          <a:srcRect b="2168" l="0" r="17756" t="3125"/>
          <a:stretch/>
        </p:blipFill>
        <p:spPr>
          <a:xfrm>
            <a:off x="677300" y="611900"/>
            <a:ext cx="3675325" cy="328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9" name="Google Shape;2629;p80"/>
          <p:cNvPicPr preferRelativeResize="0"/>
          <p:nvPr/>
        </p:nvPicPr>
        <p:blipFill rotWithShape="1">
          <a:blip r:embed="rId5">
            <a:alphaModFix/>
          </a:blip>
          <a:srcRect b="0" l="0" r="6777" t="0"/>
          <a:stretch/>
        </p:blipFill>
        <p:spPr>
          <a:xfrm>
            <a:off x="4530900" y="1663825"/>
            <a:ext cx="3319474" cy="223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0" name="Google Shape;2630;p80"/>
          <p:cNvSpPr txBox="1"/>
          <p:nvPr>
            <p:ph idx="1" type="subTitle"/>
          </p:nvPr>
        </p:nvSpPr>
        <p:spPr>
          <a:xfrm>
            <a:off x="383175" y="4800900"/>
            <a:ext cx="7772400" cy="3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“BERT as a service</a:t>
            </a:r>
            <a:r>
              <a:rPr lang="en" sz="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” </a:t>
            </a:r>
            <a:r>
              <a:rPr lang="en" sz="8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6"/>
              </a:rPr>
              <a:t>https://github.com/hanxiao/bert-as-service/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31" name="Google Shape;2631;p80"/>
          <p:cNvSpPr txBox="1"/>
          <p:nvPr/>
        </p:nvSpPr>
        <p:spPr>
          <a:xfrm>
            <a:off x="5114350" y="925250"/>
            <a:ext cx="19743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Throughput: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req/second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32" name="Google Shape;2632;p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01299" y="3679725"/>
            <a:ext cx="1109476" cy="85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36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7" name="Google Shape;2637;p81"/>
          <p:cNvSpPr txBox="1"/>
          <p:nvPr>
            <p:ph idx="1" type="subTitle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pic>
        <p:nvPicPr>
          <p:cNvPr id="2638" name="Google Shape;263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9" name="Google Shape;2639;p81"/>
          <p:cNvSpPr/>
          <p:nvPr/>
        </p:nvSpPr>
        <p:spPr>
          <a:xfrm>
            <a:off x="990825" y="53900"/>
            <a:ext cx="6523500" cy="62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Raleway ExtraBold"/>
                <a:ea typeface="Raleway ExtraBold"/>
                <a:cs typeface="Raleway ExtraBold"/>
                <a:sym typeface="Raleway ExtraBold"/>
              </a:rPr>
              <a:t>Open Questions and Challenges</a:t>
            </a:r>
            <a:endParaRPr/>
          </a:p>
        </p:txBody>
      </p:sp>
      <p:sp>
        <p:nvSpPr>
          <p:cNvPr id="2640" name="Google Shape;2640;p81"/>
          <p:cNvSpPr txBox="1"/>
          <p:nvPr/>
        </p:nvSpPr>
        <p:spPr>
          <a:xfrm>
            <a:off x="1108950" y="1483750"/>
            <a:ext cx="6949500" cy="29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lot of work is needed into understanding the role of each layer in the BERT architecture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How far can we go into model compression?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○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Are all the parameters in BERT necessary?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■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“The vast majority of heads, especially the encoder self-attention heads, can be removed without seriously affecting performance.” </a:t>
            </a:r>
            <a:r>
              <a:rPr lang="en" sz="1100" u="sng">
                <a:solidFill>
                  <a:schemeClr val="accent5"/>
                </a:solidFill>
                <a:hlinkClick r:id="rId4"/>
              </a:rPr>
              <a:t>https://arxiv.org/abs/1905.09418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Architecture search</a:t>
            </a:r>
            <a:r>
              <a:rPr lang="en"/>
              <a:t> for model compression?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C4587"/>
        </a:solid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82"/>
          <p:cNvSpPr txBox="1"/>
          <p:nvPr>
            <p:ph idx="4294967295" type="title"/>
          </p:nvPr>
        </p:nvSpPr>
        <p:spPr>
          <a:xfrm>
            <a:off x="1199425" y="2010675"/>
            <a:ext cx="7353300" cy="138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4</a:t>
            </a:r>
            <a:r>
              <a:rPr lang="en" sz="3600">
                <a:solidFill>
                  <a:srgbClr val="FFFFFF"/>
                </a:solidFill>
              </a:rPr>
              <a:t>.	Correlation vs Causation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2646" name="Google Shape;2646;p82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47" name="Google Shape;2647;p82"/>
          <p:cNvGrpSpPr/>
          <p:nvPr/>
        </p:nvGrpSpPr>
        <p:grpSpPr>
          <a:xfrm>
            <a:off x="8055170" y="359331"/>
            <a:ext cx="796189" cy="662797"/>
            <a:chOff x="1244325" y="314425"/>
            <a:chExt cx="444525" cy="370050"/>
          </a:xfrm>
        </p:grpSpPr>
        <p:sp>
          <p:nvSpPr>
            <p:cNvPr id="2648" name="Google Shape;2648;p82"/>
            <p:cNvSpPr/>
            <p:nvPr/>
          </p:nvSpPr>
          <p:spPr>
            <a:xfrm>
              <a:off x="1388425" y="463425"/>
              <a:ext cx="143525" cy="143500"/>
            </a:xfrm>
            <a:custGeom>
              <a:rect b="b" l="l" r="r" t="t"/>
              <a:pathLst>
                <a:path extrusionOk="0" h="5740" w="5741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82"/>
            <p:cNvSpPr/>
            <p:nvPr/>
          </p:nvSpPr>
          <p:spPr>
            <a:xfrm>
              <a:off x="1244325" y="314425"/>
              <a:ext cx="444525" cy="370050"/>
            </a:xfrm>
            <a:custGeom>
              <a:rect b="b" l="l" r="r" t="t"/>
              <a:pathLst>
                <a:path extrusionOk="0" h="14802" w="17781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50" name="Google Shape;265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54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5" name="Google Shape;265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6" name="Google Shape;2656;p83"/>
          <p:cNvSpPr/>
          <p:nvPr/>
        </p:nvSpPr>
        <p:spPr>
          <a:xfrm>
            <a:off x="3133050" y="46625"/>
            <a:ext cx="2877900" cy="63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Clever Hans</a:t>
            </a:r>
            <a:endParaRPr/>
          </a:p>
        </p:txBody>
      </p:sp>
      <p:pic>
        <p:nvPicPr>
          <p:cNvPr id="2657" name="Google Shape;2657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6075" y="825725"/>
            <a:ext cx="5311850" cy="362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61" name="Shape 2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" name="Google Shape;266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63" name="Google Shape;2663;p84"/>
          <p:cNvSpPr/>
          <p:nvPr/>
        </p:nvSpPr>
        <p:spPr>
          <a:xfrm>
            <a:off x="2892975" y="53900"/>
            <a:ext cx="3357900" cy="63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Clever BERT?</a:t>
            </a:r>
            <a:endParaRPr/>
          </a:p>
        </p:txBody>
      </p:sp>
      <p:pic>
        <p:nvPicPr>
          <p:cNvPr id="2664" name="Google Shape;2664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6075" y="825725"/>
            <a:ext cx="5311850" cy="36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5" name="Google Shape;2665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092075">
            <a:off x="2605328" y="477818"/>
            <a:ext cx="2412343" cy="2007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2"/>
          <p:cNvSpPr/>
          <p:nvPr/>
        </p:nvSpPr>
        <p:spPr>
          <a:xfrm>
            <a:off x="2608175" y="60150"/>
            <a:ext cx="3692400" cy="61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Example of TL</a:t>
            </a:r>
            <a:endParaRPr/>
          </a:p>
        </p:txBody>
      </p:sp>
      <p:cxnSp>
        <p:nvCxnSpPr>
          <p:cNvPr id="231" name="Google Shape;231;p22"/>
          <p:cNvCxnSpPr/>
          <p:nvPr/>
        </p:nvCxnSpPr>
        <p:spPr>
          <a:xfrm>
            <a:off x="2588425" y="1295400"/>
            <a:ext cx="267300" cy="285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22"/>
          <p:cNvCxnSpPr/>
          <p:nvPr/>
        </p:nvCxnSpPr>
        <p:spPr>
          <a:xfrm>
            <a:off x="3348050" y="1581150"/>
            <a:ext cx="342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Google Shape;233;p22"/>
          <p:cNvSpPr/>
          <p:nvPr/>
        </p:nvSpPr>
        <p:spPr>
          <a:xfrm>
            <a:off x="725775" y="760225"/>
            <a:ext cx="612000" cy="2156400"/>
          </a:xfrm>
          <a:prstGeom prst="cube">
            <a:avLst>
              <a:gd fmla="val 92851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2"/>
          <p:cNvSpPr/>
          <p:nvPr/>
        </p:nvSpPr>
        <p:spPr>
          <a:xfrm>
            <a:off x="1257625" y="760225"/>
            <a:ext cx="1326600" cy="2156400"/>
          </a:xfrm>
          <a:prstGeom prst="cube">
            <a:avLst>
              <a:gd fmla="val 49325" name="adj"/>
            </a:avLst>
          </a:prstGeom>
          <a:solidFill>
            <a:srgbClr val="F5FFF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2"/>
          <p:cNvSpPr/>
          <p:nvPr/>
        </p:nvSpPr>
        <p:spPr>
          <a:xfrm>
            <a:off x="2381525" y="1047525"/>
            <a:ext cx="962100" cy="1581900"/>
          </a:xfrm>
          <a:prstGeom prst="cube">
            <a:avLst>
              <a:gd fmla="val 49325" name="adj"/>
            </a:avLst>
          </a:prstGeom>
          <a:solidFill>
            <a:srgbClr val="F5FFF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2"/>
          <p:cNvSpPr/>
          <p:nvPr/>
        </p:nvSpPr>
        <p:spPr>
          <a:xfrm>
            <a:off x="3219725" y="1047525"/>
            <a:ext cx="962100" cy="1581900"/>
          </a:xfrm>
          <a:prstGeom prst="cube">
            <a:avLst>
              <a:gd fmla="val 49325" name="adj"/>
            </a:avLst>
          </a:prstGeom>
          <a:solidFill>
            <a:srgbClr val="F5FFF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2"/>
          <p:cNvSpPr/>
          <p:nvPr/>
        </p:nvSpPr>
        <p:spPr>
          <a:xfrm>
            <a:off x="4631200" y="1515275"/>
            <a:ext cx="240300" cy="517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2"/>
          <p:cNvSpPr txBox="1"/>
          <p:nvPr/>
        </p:nvSpPr>
        <p:spPr>
          <a:xfrm>
            <a:off x="5692900" y="1532975"/>
            <a:ext cx="7290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Identify face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39" name="Google Shape;239;p22"/>
          <p:cNvCxnSpPr>
            <a:stCxn id="240" idx="3"/>
            <a:endCxn id="238" idx="1"/>
          </p:cNvCxnSpPr>
          <p:nvPr/>
        </p:nvCxnSpPr>
        <p:spPr>
          <a:xfrm>
            <a:off x="5341225" y="1773875"/>
            <a:ext cx="351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1" name="Google Shape;241;p22"/>
          <p:cNvCxnSpPr/>
          <p:nvPr/>
        </p:nvCxnSpPr>
        <p:spPr>
          <a:xfrm>
            <a:off x="1931200" y="1414475"/>
            <a:ext cx="452400" cy="111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22"/>
          <p:cNvCxnSpPr/>
          <p:nvPr/>
        </p:nvCxnSpPr>
        <p:spPr>
          <a:xfrm flipH="1" rot="10800000">
            <a:off x="1933575" y="2631125"/>
            <a:ext cx="447600" cy="285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22"/>
          <p:cNvCxnSpPr/>
          <p:nvPr/>
        </p:nvCxnSpPr>
        <p:spPr>
          <a:xfrm flipH="1" rot="10800000">
            <a:off x="2871800" y="2630975"/>
            <a:ext cx="350100" cy="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22"/>
          <p:cNvCxnSpPr/>
          <p:nvPr/>
        </p:nvCxnSpPr>
        <p:spPr>
          <a:xfrm flipH="1" rot="10800000">
            <a:off x="2871800" y="1526375"/>
            <a:ext cx="350100" cy="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22"/>
          <p:cNvCxnSpPr/>
          <p:nvPr/>
        </p:nvCxnSpPr>
        <p:spPr>
          <a:xfrm>
            <a:off x="4181475" y="1052525"/>
            <a:ext cx="457200" cy="476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22"/>
          <p:cNvCxnSpPr/>
          <p:nvPr/>
        </p:nvCxnSpPr>
        <p:spPr>
          <a:xfrm flipH="1" rot="10800000">
            <a:off x="4171950" y="2023950"/>
            <a:ext cx="471600" cy="128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22"/>
          <p:cNvSpPr txBox="1"/>
          <p:nvPr/>
        </p:nvSpPr>
        <p:spPr>
          <a:xfrm>
            <a:off x="239248" y="2833125"/>
            <a:ext cx="11565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Input image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48" name="Google Shape;248;p22"/>
          <p:cNvCxnSpPr/>
          <p:nvPr/>
        </p:nvCxnSpPr>
        <p:spPr>
          <a:xfrm flipH="1" rot="10800000">
            <a:off x="3719525" y="2028675"/>
            <a:ext cx="924000" cy="59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22"/>
          <p:cNvCxnSpPr/>
          <p:nvPr/>
        </p:nvCxnSpPr>
        <p:spPr>
          <a:xfrm>
            <a:off x="3714750" y="1524000"/>
            <a:ext cx="928800" cy="4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22"/>
          <p:cNvCxnSpPr/>
          <p:nvPr/>
        </p:nvCxnSpPr>
        <p:spPr>
          <a:xfrm>
            <a:off x="3343275" y="1047750"/>
            <a:ext cx="352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22"/>
          <p:cNvCxnSpPr/>
          <p:nvPr/>
        </p:nvCxnSpPr>
        <p:spPr>
          <a:xfrm>
            <a:off x="2586050" y="766775"/>
            <a:ext cx="266700" cy="281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2" name="Google Shape;25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875" y="3449125"/>
            <a:ext cx="2907926" cy="1137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" name="Google Shape;253;p22"/>
          <p:cNvCxnSpPr>
            <a:stCxn id="234" idx="3"/>
            <a:endCxn id="252" idx="0"/>
          </p:cNvCxnSpPr>
          <p:nvPr/>
        </p:nvCxnSpPr>
        <p:spPr>
          <a:xfrm>
            <a:off x="1593752" y="2916625"/>
            <a:ext cx="436200" cy="532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4" name="Google Shape;25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3725" y="3449125"/>
            <a:ext cx="1121708" cy="11373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Google Shape;255;p22"/>
          <p:cNvCxnSpPr>
            <a:stCxn id="235" idx="3"/>
            <a:endCxn id="254" idx="0"/>
          </p:cNvCxnSpPr>
          <p:nvPr/>
        </p:nvCxnSpPr>
        <p:spPr>
          <a:xfrm>
            <a:off x="2625297" y="2629425"/>
            <a:ext cx="1659300" cy="819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6" name="Google Shape;25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6500" y="3449125"/>
            <a:ext cx="1086658" cy="11373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7" name="Google Shape;257;p22"/>
          <p:cNvCxnSpPr>
            <a:stCxn id="236" idx="3"/>
            <a:endCxn id="256" idx="0"/>
          </p:cNvCxnSpPr>
          <p:nvPr/>
        </p:nvCxnSpPr>
        <p:spPr>
          <a:xfrm>
            <a:off x="3463497" y="2629425"/>
            <a:ext cx="2206200" cy="819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8" name="Google Shape;258;p22"/>
          <p:cNvSpPr txBox="1"/>
          <p:nvPr/>
        </p:nvSpPr>
        <p:spPr>
          <a:xfrm>
            <a:off x="5864925" y="2175300"/>
            <a:ext cx="27309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Knowledge on how to extract visual features is shared !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0" name="Google Shape;240;p22"/>
          <p:cNvSpPr/>
          <p:nvPr/>
        </p:nvSpPr>
        <p:spPr>
          <a:xfrm>
            <a:off x="5100925" y="1515275"/>
            <a:ext cx="240300" cy="517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9" name="Google Shape;259;p22"/>
          <p:cNvCxnSpPr>
            <a:stCxn id="237" idx="0"/>
            <a:endCxn id="240" idx="0"/>
          </p:cNvCxnSpPr>
          <p:nvPr/>
        </p:nvCxnSpPr>
        <p:spPr>
          <a:xfrm>
            <a:off x="4751350" y="1515275"/>
            <a:ext cx="469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" name="Google Shape;260;p22"/>
          <p:cNvCxnSpPr>
            <a:stCxn id="237" idx="2"/>
            <a:endCxn id="240" idx="2"/>
          </p:cNvCxnSpPr>
          <p:nvPr/>
        </p:nvCxnSpPr>
        <p:spPr>
          <a:xfrm>
            <a:off x="4751350" y="2032475"/>
            <a:ext cx="469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69" name="Shape 2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0" name="Google Shape;267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1" name="Google Shape;2671;p85"/>
          <p:cNvSpPr txBox="1"/>
          <p:nvPr/>
        </p:nvSpPr>
        <p:spPr>
          <a:xfrm>
            <a:off x="524550" y="1053048"/>
            <a:ext cx="75900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Example of superficial syntactic property for entailment: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72" name="Google Shape;2672;p85"/>
          <p:cNvSpPr txBox="1"/>
          <p:nvPr/>
        </p:nvSpPr>
        <p:spPr>
          <a:xfrm>
            <a:off x="437660" y="4810219"/>
            <a:ext cx="84849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Ubuntu"/>
                <a:ea typeface="Ubuntu"/>
                <a:cs typeface="Ubuntu"/>
                <a:sym typeface="Ubuntu"/>
              </a:rPr>
              <a:t> “</a:t>
            </a:r>
            <a:r>
              <a:rPr lang="en" sz="800">
                <a:latin typeface="Ubuntu"/>
                <a:ea typeface="Ubuntu"/>
                <a:cs typeface="Ubuntu"/>
                <a:sym typeface="Ubuntu"/>
              </a:rPr>
              <a:t>Right for the Wrong Reasons: Diagnosing Syntactic Heuristics in Natural Language Inference</a:t>
            </a:r>
            <a:r>
              <a:rPr lang="en" sz="800">
                <a:latin typeface="Ubuntu"/>
                <a:ea typeface="Ubuntu"/>
                <a:cs typeface="Ubuntu"/>
                <a:sym typeface="Ubuntu"/>
              </a:rPr>
              <a:t>” </a:t>
            </a:r>
            <a:r>
              <a:rPr lang="en" sz="8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4"/>
              </a:rPr>
              <a:t>https://www.aclweb.org/anthology/P19-1334.pdf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673" name="Google Shape;2673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3183" y="1859339"/>
            <a:ext cx="4597626" cy="1330896"/>
          </a:xfrm>
          <a:prstGeom prst="rect">
            <a:avLst/>
          </a:prstGeom>
          <a:noFill/>
          <a:ln>
            <a:noFill/>
          </a:ln>
        </p:spPr>
      </p:pic>
      <p:sp>
        <p:nvSpPr>
          <p:cNvPr id="2674" name="Google Shape;2674;p85"/>
          <p:cNvSpPr txBox="1"/>
          <p:nvPr/>
        </p:nvSpPr>
        <p:spPr>
          <a:xfrm>
            <a:off x="524550" y="3567650"/>
            <a:ext cx="83979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Researchers built a dataset around those and discovered current models were using those shortcuts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75" name="Google Shape;2675;p85"/>
          <p:cNvSpPr/>
          <p:nvPr/>
        </p:nvSpPr>
        <p:spPr>
          <a:xfrm>
            <a:off x="2892975" y="53900"/>
            <a:ext cx="3357900" cy="63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Clever BERT?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79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0" name="Google Shape;268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1" name="Google Shape;2681;p86"/>
          <p:cNvSpPr txBox="1"/>
          <p:nvPr/>
        </p:nvSpPr>
        <p:spPr>
          <a:xfrm>
            <a:off x="437650" y="1369825"/>
            <a:ext cx="8033400" cy="31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The paper shows that Bert “closely tracks statistical regularities in the training set”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→ Which is prone to adopting superficial heuristics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Good test data is the most valuable there is!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→ It’s ok to have a test and train dataset from different distribution if the test data is better matching what you’re aiming for.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 lot of work need to be done to understand what models are exactly learning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82" name="Google Shape;2682;p86"/>
          <p:cNvSpPr txBox="1"/>
          <p:nvPr/>
        </p:nvSpPr>
        <p:spPr>
          <a:xfrm>
            <a:off x="437660" y="4810219"/>
            <a:ext cx="84849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Ubuntu"/>
                <a:ea typeface="Ubuntu"/>
                <a:cs typeface="Ubuntu"/>
                <a:sym typeface="Ubuntu"/>
              </a:rPr>
              <a:t> “Right for the Wrong Reasons: Diagnosing Syntactic Heuristics in Natural Language Inference” </a:t>
            </a:r>
            <a:r>
              <a:rPr lang="en" sz="8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4"/>
              </a:rPr>
              <a:t>https://www.aclweb.org/anthology/P19-1334.pdf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83" name="Google Shape;2683;p86"/>
          <p:cNvSpPr/>
          <p:nvPr/>
        </p:nvSpPr>
        <p:spPr>
          <a:xfrm>
            <a:off x="2892975" y="53900"/>
            <a:ext cx="3357900" cy="63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Clever BERT?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C4587"/>
        </a:solidFill>
      </p:bgPr>
    </p:bg>
    <p:spTree>
      <p:nvGrpSpPr>
        <p:cNvPr id="2687" name="Shape 2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8" name="Google Shape;2688;p87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89" name="Google Shape;2689;p87"/>
          <p:cNvGrpSpPr/>
          <p:nvPr/>
        </p:nvGrpSpPr>
        <p:grpSpPr>
          <a:xfrm>
            <a:off x="8055170" y="359331"/>
            <a:ext cx="796189" cy="662797"/>
            <a:chOff x="1244325" y="314425"/>
            <a:chExt cx="444525" cy="370050"/>
          </a:xfrm>
        </p:grpSpPr>
        <p:sp>
          <p:nvSpPr>
            <p:cNvPr id="2690" name="Google Shape;2690;p87"/>
            <p:cNvSpPr/>
            <p:nvPr/>
          </p:nvSpPr>
          <p:spPr>
            <a:xfrm>
              <a:off x="1388425" y="463425"/>
              <a:ext cx="143525" cy="143500"/>
            </a:xfrm>
            <a:custGeom>
              <a:rect b="b" l="l" r="r" t="t"/>
              <a:pathLst>
                <a:path extrusionOk="0" h="5740" w="5741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87"/>
            <p:cNvSpPr/>
            <p:nvPr/>
          </p:nvSpPr>
          <p:spPr>
            <a:xfrm>
              <a:off x="1244325" y="314425"/>
              <a:ext cx="444525" cy="370050"/>
            </a:xfrm>
            <a:custGeom>
              <a:rect b="b" l="l" r="r" t="t"/>
              <a:pathLst>
                <a:path extrusionOk="0" h="14802" w="17781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92" name="Google Shape;269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3" name="Google Shape;2693;p87"/>
          <p:cNvSpPr txBox="1"/>
          <p:nvPr/>
        </p:nvSpPr>
        <p:spPr>
          <a:xfrm>
            <a:off x="2528850" y="715950"/>
            <a:ext cx="4086300" cy="37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Thank You for Your “Self” Attention</a:t>
            </a:r>
            <a:endParaRPr sz="30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3"/>
          <p:cNvSpPr/>
          <p:nvPr/>
        </p:nvSpPr>
        <p:spPr>
          <a:xfrm>
            <a:off x="2490350" y="53900"/>
            <a:ext cx="3928200" cy="82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Why TL for NLP ?</a:t>
            </a:r>
            <a:endParaRPr sz="3600"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3"/>
          <p:cNvSpPr txBox="1"/>
          <p:nvPr/>
        </p:nvSpPr>
        <p:spPr>
          <a:xfrm>
            <a:off x="428350" y="2241889"/>
            <a:ext cx="7578300" cy="15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Structure of language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○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Hierarchical structure: high-level features are composed of lower-level features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○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Shared structure: grammar is fuzzy but mostly generalizable 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8" name="Google Shape;268;p23"/>
          <p:cNvSpPr txBox="1"/>
          <p:nvPr/>
        </p:nvSpPr>
        <p:spPr>
          <a:xfrm>
            <a:off x="428350" y="840700"/>
            <a:ext cx="7965000" cy="12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Difficulty of getting annotated data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○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How to help low-annotated data tasks?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Adoption in computer vision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○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Huge success applying transfer learning for images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69" name="Google Shape;269;p23"/>
          <p:cNvGrpSpPr/>
          <p:nvPr/>
        </p:nvGrpSpPr>
        <p:grpSpPr>
          <a:xfrm>
            <a:off x="646288" y="3001607"/>
            <a:ext cx="7835871" cy="365700"/>
            <a:chOff x="629100" y="2899625"/>
            <a:chExt cx="7835871" cy="365700"/>
          </a:xfrm>
        </p:grpSpPr>
        <p:sp>
          <p:nvSpPr>
            <p:cNvPr id="270" name="Google Shape;270;p23"/>
            <p:cNvSpPr/>
            <p:nvPr/>
          </p:nvSpPr>
          <p:spPr>
            <a:xfrm>
              <a:off x="629100" y="2899625"/>
              <a:ext cx="912000" cy="3657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Characters</a:t>
              </a:r>
              <a:endParaRPr sz="1000"/>
            </a:p>
          </p:txBody>
        </p:sp>
        <p:sp>
          <p:nvSpPr>
            <p:cNvPr id="271" name="Google Shape;271;p23"/>
            <p:cNvSpPr/>
            <p:nvPr/>
          </p:nvSpPr>
          <p:spPr>
            <a:xfrm>
              <a:off x="2937057" y="2899625"/>
              <a:ext cx="912000" cy="3657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Words</a:t>
              </a:r>
              <a:endParaRPr sz="1000"/>
            </a:p>
          </p:txBody>
        </p:sp>
        <p:sp>
          <p:nvSpPr>
            <p:cNvPr id="272" name="Google Shape;272;p23"/>
            <p:cNvSpPr/>
            <p:nvPr/>
          </p:nvSpPr>
          <p:spPr>
            <a:xfrm>
              <a:off x="5245014" y="2899625"/>
              <a:ext cx="912000" cy="3657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Sentences</a:t>
              </a:r>
              <a:endParaRPr sz="1000"/>
            </a:p>
          </p:txBody>
        </p:sp>
        <p:sp>
          <p:nvSpPr>
            <p:cNvPr id="273" name="Google Shape;273;p23"/>
            <p:cNvSpPr/>
            <p:nvPr/>
          </p:nvSpPr>
          <p:spPr>
            <a:xfrm>
              <a:off x="6398993" y="2899625"/>
              <a:ext cx="912000" cy="3657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Paragraphs</a:t>
              </a:r>
              <a:endParaRPr sz="1000"/>
            </a:p>
          </p:txBody>
        </p:sp>
        <p:sp>
          <p:nvSpPr>
            <p:cNvPr id="274" name="Google Shape;274;p23"/>
            <p:cNvSpPr/>
            <p:nvPr/>
          </p:nvSpPr>
          <p:spPr>
            <a:xfrm>
              <a:off x="4091036" y="2899625"/>
              <a:ext cx="912000" cy="3657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Phrases</a:t>
              </a:r>
              <a:endParaRPr sz="1000"/>
            </a:p>
          </p:txBody>
        </p:sp>
        <p:sp>
          <p:nvSpPr>
            <p:cNvPr id="275" name="Google Shape;275;p23"/>
            <p:cNvSpPr/>
            <p:nvPr/>
          </p:nvSpPr>
          <p:spPr>
            <a:xfrm>
              <a:off x="7552971" y="2899625"/>
              <a:ext cx="912000" cy="3657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Documents</a:t>
              </a:r>
              <a:endParaRPr sz="1000"/>
            </a:p>
          </p:txBody>
        </p:sp>
        <p:cxnSp>
          <p:nvCxnSpPr>
            <p:cNvPr id="276" name="Google Shape;276;p23"/>
            <p:cNvCxnSpPr>
              <a:stCxn id="270" idx="3"/>
              <a:endCxn id="277" idx="1"/>
            </p:cNvCxnSpPr>
            <p:nvPr/>
          </p:nvCxnSpPr>
          <p:spPr>
            <a:xfrm>
              <a:off x="1541100" y="3082475"/>
              <a:ext cx="2421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8" name="Google Shape;278;p23"/>
            <p:cNvCxnSpPr>
              <a:stCxn id="271" idx="3"/>
              <a:endCxn id="274" idx="1"/>
            </p:cNvCxnSpPr>
            <p:nvPr/>
          </p:nvCxnSpPr>
          <p:spPr>
            <a:xfrm>
              <a:off x="3849057" y="3082475"/>
              <a:ext cx="2421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9" name="Google Shape;279;p23"/>
            <p:cNvCxnSpPr>
              <a:stCxn id="274" idx="3"/>
              <a:endCxn id="272" idx="1"/>
            </p:cNvCxnSpPr>
            <p:nvPr/>
          </p:nvCxnSpPr>
          <p:spPr>
            <a:xfrm>
              <a:off x="5003036" y="3082475"/>
              <a:ext cx="2421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0" name="Google Shape;280;p23"/>
            <p:cNvCxnSpPr>
              <a:stCxn id="272" idx="3"/>
              <a:endCxn id="273" idx="1"/>
            </p:cNvCxnSpPr>
            <p:nvPr/>
          </p:nvCxnSpPr>
          <p:spPr>
            <a:xfrm>
              <a:off x="6157014" y="3082475"/>
              <a:ext cx="2421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1" name="Google Shape;281;p23"/>
            <p:cNvCxnSpPr>
              <a:stCxn id="273" idx="3"/>
              <a:endCxn id="275" idx="1"/>
            </p:cNvCxnSpPr>
            <p:nvPr/>
          </p:nvCxnSpPr>
          <p:spPr>
            <a:xfrm>
              <a:off x="7310993" y="3082475"/>
              <a:ext cx="2421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77" name="Google Shape;277;p23"/>
            <p:cNvSpPr/>
            <p:nvPr/>
          </p:nvSpPr>
          <p:spPr>
            <a:xfrm>
              <a:off x="1783079" y="2899625"/>
              <a:ext cx="912000" cy="3657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Morphemes</a:t>
              </a:r>
              <a:endParaRPr sz="1000"/>
            </a:p>
          </p:txBody>
        </p:sp>
        <p:cxnSp>
          <p:nvCxnSpPr>
            <p:cNvPr id="282" name="Google Shape;282;p23"/>
            <p:cNvCxnSpPr>
              <a:stCxn id="277" idx="3"/>
              <a:endCxn id="271" idx="1"/>
            </p:cNvCxnSpPr>
            <p:nvPr/>
          </p:nvCxnSpPr>
          <p:spPr>
            <a:xfrm>
              <a:off x="2695079" y="3082475"/>
              <a:ext cx="2421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283" name="Google Shape;28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2125" y="3973782"/>
            <a:ext cx="3690158" cy="694462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3"/>
          <p:cNvSpPr txBox="1"/>
          <p:nvPr/>
        </p:nvSpPr>
        <p:spPr>
          <a:xfrm>
            <a:off x="6036425" y="4267852"/>
            <a:ext cx="1293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800" u="sng">
                <a:solidFill>
                  <a:schemeClr val="hlink"/>
                </a:solidFill>
                <a:hlinkClick r:id="rId5"/>
              </a:rPr>
              <a:t>https://corenlp.run/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)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4"/>
          <p:cNvSpPr/>
          <p:nvPr/>
        </p:nvSpPr>
        <p:spPr>
          <a:xfrm>
            <a:off x="8104075" y="2190834"/>
            <a:ext cx="193800" cy="2112600"/>
          </a:xfrm>
          <a:prstGeom prst="rect">
            <a:avLst/>
          </a:prstGeom>
          <a:solidFill>
            <a:srgbClr val="FCE5CD">
              <a:alpha val="24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4"/>
          <p:cNvSpPr/>
          <p:nvPr/>
        </p:nvSpPr>
        <p:spPr>
          <a:xfrm>
            <a:off x="7230250" y="2190834"/>
            <a:ext cx="873900" cy="2112600"/>
          </a:xfrm>
          <a:prstGeom prst="rect">
            <a:avLst/>
          </a:prstGeom>
          <a:solidFill>
            <a:srgbClr val="D9EAD3">
              <a:alpha val="18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4"/>
          <p:cNvSpPr/>
          <p:nvPr/>
        </p:nvSpPr>
        <p:spPr>
          <a:xfrm>
            <a:off x="3289900" y="2190834"/>
            <a:ext cx="3940200" cy="2112600"/>
          </a:xfrm>
          <a:prstGeom prst="rect">
            <a:avLst/>
          </a:prstGeom>
          <a:solidFill>
            <a:srgbClr val="C9DAF8">
              <a:alpha val="2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4"/>
          <p:cNvSpPr/>
          <p:nvPr/>
        </p:nvSpPr>
        <p:spPr>
          <a:xfrm>
            <a:off x="575800" y="2190750"/>
            <a:ext cx="2714100" cy="2112600"/>
          </a:xfrm>
          <a:prstGeom prst="rect">
            <a:avLst/>
          </a:prstGeom>
          <a:solidFill>
            <a:srgbClr val="F4CCCC">
              <a:alpha val="24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375" y="0"/>
            <a:ext cx="1293625" cy="1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4"/>
          <p:cNvSpPr/>
          <p:nvPr/>
        </p:nvSpPr>
        <p:spPr>
          <a:xfrm>
            <a:off x="575800" y="1871600"/>
            <a:ext cx="8034600" cy="329400"/>
          </a:xfrm>
          <a:prstGeom prst="stripedRightArrow">
            <a:avLst>
              <a:gd fmla="val 100000" name="adj1"/>
              <a:gd fmla="val 75872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4"/>
          <p:cNvSpPr/>
          <p:nvPr/>
        </p:nvSpPr>
        <p:spPr>
          <a:xfrm>
            <a:off x="575800" y="2038350"/>
            <a:ext cx="2714100" cy="162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4"/>
          <p:cNvSpPr/>
          <p:nvPr/>
        </p:nvSpPr>
        <p:spPr>
          <a:xfrm>
            <a:off x="3289900" y="2038450"/>
            <a:ext cx="3940200" cy="162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4"/>
          <p:cNvSpPr/>
          <p:nvPr/>
        </p:nvSpPr>
        <p:spPr>
          <a:xfrm>
            <a:off x="7230100" y="2038450"/>
            <a:ext cx="873900" cy="1626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4"/>
          <p:cNvSpPr/>
          <p:nvPr/>
        </p:nvSpPr>
        <p:spPr>
          <a:xfrm>
            <a:off x="8104075" y="2038450"/>
            <a:ext cx="193800" cy="1626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9" name="Google Shape;299;p24"/>
          <p:cNvCxnSpPr/>
          <p:nvPr/>
        </p:nvCxnSpPr>
        <p:spPr>
          <a:xfrm>
            <a:off x="711392" y="2006685"/>
            <a:ext cx="0" cy="49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300" name="Google Shape;300;p24"/>
          <p:cNvSpPr txBox="1"/>
          <p:nvPr/>
        </p:nvSpPr>
        <p:spPr>
          <a:xfrm>
            <a:off x="523050" y="2452525"/>
            <a:ext cx="957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Context-free grammar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1" name="Google Shape;301;p24"/>
          <p:cNvCxnSpPr/>
          <p:nvPr/>
        </p:nvCxnSpPr>
        <p:spPr>
          <a:xfrm>
            <a:off x="796202" y="1786775"/>
            <a:ext cx="0" cy="490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" name="Google Shape;302;p24"/>
          <p:cNvCxnSpPr/>
          <p:nvPr/>
        </p:nvCxnSpPr>
        <p:spPr>
          <a:xfrm>
            <a:off x="2045752" y="1786775"/>
            <a:ext cx="0" cy="490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24"/>
          <p:cNvCxnSpPr/>
          <p:nvPr/>
        </p:nvCxnSpPr>
        <p:spPr>
          <a:xfrm>
            <a:off x="3295302" y="1786775"/>
            <a:ext cx="0" cy="490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24"/>
          <p:cNvCxnSpPr/>
          <p:nvPr/>
        </p:nvCxnSpPr>
        <p:spPr>
          <a:xfrm>
            <a:off x="4544852" y="1786775"/>
            <a:ext cx="0" cy="490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24"/>
          <p:cNvCxnSpPr/>
          <p:nvPr/>
        </p:nvCxnSpPr>
        <p:spPr>
          <a:xfrm>
            <a:off x="5794402" y="1786775"/>
            <a:ext cx="0" cy="490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24"/>
          <p:cNvCxnSpPr/>
          <p:nvPr/>
        </p:nvCxnSpPr>
        <p:spPr>
          <a:xfrm>
            <a:off x="7043952" y="1786775"/>
            <a:ext cx="0" cy="490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" name="Google Shape;307;p24"/>
          <p:cNvCxnSpPr/>
          <p:nvPr/>
        </p:nvCxnSpPr>
        <p:spPr>
          <a:xfrm>
            <a:off x="8293502" y="1786775"/>
            <a:ext cx="0" cy="490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8" name="Google Shape;308;p24"/>
          <p:cNvSpPr txBox="1"/>
          <p:nvPr/>
        </p:nvSpPr>
        <p:spPr>
          <a:xfrm>
            <a:off x="523050" y="1517375"/>
            <a:ext cx="5463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1960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" name="Google Shape;309;p24"/>
          <p:cNvSpPr txBox="1"/>
          <p:nvPr/>
        </p:nvSpPr>
        <p:spPr>
          <a:xfrm>
            <a:off x="1772600" y="1525575"/>
            <a:ext cx="5463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1970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24"/>
          <p:cNvSpPr txBox="1"/>
          <p:nvPr/>
        </p:nvSpPr>
        <p:spPr>
          <a:xfrm>
            <a:off x="3022150" y="1525575"/>
            <a:ext cx="5463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1980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24"/>
          <p:cNvSpPr txBox="1"/>
          <p:nvPr/>
        </p:nvSpPr>
        <p:spPr>
          <a:xfrm>
            <a:off x="4271700" y="1525575"/>
            <a:ext cx="5463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1990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24"/>
          <p:cNvSpPr txBox="1"/>
          <p:nvPr/>
        </p:nvSpPr>
        <p:spPr>
          <a:xfrm>
            <a:off x="5521250" y="1517375"/>
            <a:ext cx="5463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2000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p24"/>
          <p:cNvSpPr txBox="1"/>
          <p:nvPr/>
        </p:nvSpPr>
        <p:spPr>
          <a:xfrm>
            <a:off x="6769592" y="1517375"/>
            <a:ext cx="5463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2010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24"/>
          <p:cNvSpPr txBox="1"/>
          <p:nvPr/>
        </p:nvSpPr>
        <p:spPr>
          <a:xfrm>
            <a:off x="8017933" y="1517375"/>
            <a:ext cx="5463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2020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24"/>
          <p:cNvSpPr txBox="1"/>
          <p:nvPr/>
        </p:nvSpPr>
        <p:spPr>
          <a:xfrm>
            <a:off x="575800" y="3997456"/>
            <a:ext cx="27141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Linguistic + CS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Google Shape;316;p24"/>
          <p:cNvSpPr txBox="1"/>
          <p:nvPr/>
        </p:nvSpPr>
        <p:spPr>
          <a:xfrm>
            <a:off x="4313402" y="3997446"/>
            <a:ext cx="1947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Linguistic + stat / ML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" name="Google Shape;317;p24"/>
          <p:cNvSpPr txBox="1"/>
          <p:nvPr/>
        </p:nvSpPr>
        <p:spPr>
          <a:xfrm>
            <a:off x="7289025" y="3997456"/>
            <a:ext cx="790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ML / DL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" name="Google Shape;318;p24"/>
          <p:cNvSpPr txBox="1"/>
          <p:nvPr/>
        </p:nvSpPr>
        <p:spPr>
          <a:xfrm>
            <a:off x="8032975" y="3997456"/>
            <a:ext cx="33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TL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9" name="Google Shape;319;p24"/>
          <p:cNvCxnSpPr/>
          <p:nvPr/>
        </p:nvCxnSpPr>
        <p:spPr>
          <a:xfrm>
            <a:off x="1604217" y="2009206"/>
            <a:ext cx="0" cy="49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320" name="Google Shape;320;p24"/>
          <p:cNvSpPr txBox="1"/>
          <p:nvPr/>
        </p:nvSpPr>
        <p:spPr>
          <a:xfrm>
            <a:off x="1437450" y="2452525"/>
            <a:ext cx="957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CYK Parser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1" name="Google Shape;321;p24"/>
          <p:cNvCxnSpPr/>
          <p:nvPr/>
        </p:nvCxnSpPr>
        <p:spPr>
          <a:xfrm>
            <a:off x="2594817" y="2009206"/>
            <a:ext cx="0" cy="49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322" name="Google Shape;322;p24"/>
          <p:cNvSpPr txBox="1"/>
          <p:nvPr/>
        </p:nvSpPr>
        <p:spPr>
          <a:xfrm>
            <a:off x="2428050" y="2452525"/>
            <a:ext cx="957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Ontologies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3" name="Google Shape;323;p24"/>
          <p:cNvCxnSpPr/>
          <p:nvPr/>
        </p:nvCxnSpPr>
        <p:spPr>
          <a:xfrm>
            <a:off x="4599829" y="2009206"/>
            <a:ext cx="0" cy="49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324" name="Google Shape;324;p24"/>
          <p:cNvSpPr txBox="1"/>
          <p:nvPr/>
        </p:nvSpPr>
        <p:spPr>
          <a:xfrm>
            <a:off x="4462790" y="2452525"/>
            <a:ext cx="4929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www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5" name="Google Shape;325;p24"/>
          <p:cNvCxnSpPr/>
          <p:nvPr/>
        </p:nvCxnSpPr>
        <p:spPr>
          <a:xfrm>
            <a:off x="3327117" y="2009206"/>
            <a:ext cx="0" cy="49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326" name="Google Shape;326;p24"/>
          <p:cNvSpPr txBox="1"/>
          <p:nvPr/>
        </p:nvSpPr>
        <p:spPr>
          <a:xfrm>
            <a:off x="3190050" y="2452525"/>
            <a:ext cx="957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HMMs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7" name="Google Shape;327;p24"/>
          <p:cNvCxnSpPr/>
          <p:nvPr/>
        </p:nvCxnSpPr>
        <p:spPr>
          <a:xfrm>
            <a:off x="4066429" y="2009206"/>
            <a:ext cx="0" cy="49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328" name="Google Shape;328;p24"/>
          <p:cNvSpPr txBox="1"/>
          <p:nvPr/>
        </p:nvSpPr>
        <p:spPr>
          <a:xfrm>
            <a:off x="3945749" y="2452525"/>
            <a:ext cx="439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LSA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9" name="Google Shape;329;p24"/>
          <p:cNvCxnSpPr/>
          <p:nvPr/>
        </p:nvCxnSpPr>
        <p:spPr>
          <a:xfrm>
            <a:off x="2366217" y="2009206"/>
            <a:ext cx="0" cy="1030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330" name="Google Shape;330;p24"/>
          <p:cNvSpPr txBox="1"/>
          <p:nvPr/>
        </p:nvSpPr>
        <p:spPr>
          <a:xfrm>
            <a:off x="2233826" y="2985925"/>
            <a:ext cx="957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tf-idf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1" name="Google Shape;331;p24"/>
          <p:cNvCxnSpPr/>
          <p:nvPr/>
        </p:nvCxnSpPr>
        <p:spPr>
          <a:xfrm>
            <a:off x="5929605" y="2009206"/>
            <a:ext cx="0" cy="49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332" name="Google Shape;332;p24"/>
          <p:cNvSpPr txBox="1"/>
          <p:nvPr/>
        </p:nvSpPr>
        <p:spPr>
          <a:xfrm>
            <a:off x="5764950" y="2452525"/>
            <a:ext cx="790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Neural Language Model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CRF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3" name="Google Shape;333;p24"/>
          <p:cNvCxnSpPr/>
          <p:nvPr/>
        </p:nvCxnSpPr>
        <p:spPr>
          <a:xfrm>
            <a:off x="5057029" y="2009206"/>
            <a:ext cx="0" cy="49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334" name="Google Shape;334;p24"/>
          <p:cNvSpPr txBox="1"/>
          <p:nvPr/>
        </p:nvSpPr>
        <p:spPr>
          <a:xfrm>
            <a:off x="4919999" y="2452525"/>
            <a:ext cx="6993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n-grams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5" name="Google Shape;335;p24"/>
          <p:cNvCxnSpPr/>
          <p:nvPr/>
        </p:nvCxnSpPr>
        <p:spPr>
          <a:xfrm>
            <a:off x="5514229" y="2009206"/>
            <a:ext cx="0" cy="1308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336" name="Google Shape;336;p24"/>
          <p:cNvSpPr txBox="1"/>
          <p:nvPr/>
        </p:nvSpPr>
        <p:spPr>
          <a:xfrm>
            <a:off x="5368605" y="3290725"/>
            <a:ext cx="6993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LSTM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7" name="Google Shape;337;p24"/>
          <p:cNvCxnSpPr/>
          <p:nvPr/>
        </p:nvCxnSpPr>
        <p:spPr>
          <a:xfrm>
            <a:off x="6844005" y="2009206"/>
            <a:ext cx="0" cy="49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338" name="Google Shape;338;p24"/>
          <p:cNvSpPr txBox="1"/>
          <p:nvPr/>
        </p:nvSpPr>
        <p:spPr>
          <a:xfrm>
            <a:off x="6664000" y="2452525"/>
            <a:ext cx="6993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Multitask Learning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9" name="Google Shape;339;p24"/>
          <p:cNvCxnSpPr/>
          <p:nvPr/>
        </p:nvCxnSpPr>
        <p:spPr>
          <a:xfrm>
            <a:off x="7301205" y="2009206"/>
            <a:ext cx="0" cy="1419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340" name="Google Shape;340;p24"/>
          <p:cNvSpPr txBox="1"/>
          <p:nvPr/>
        </p:nvSpPr>
        <p:spPr>
          <a:xfrm>
            <a:off x="7154425" y="3366925"/>
            <a:ext cx="6993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Word2vec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RNNs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CNNs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41" name="Google Shape;341;p24"/>
          <p:cNvCxnSpPr/>
          <p:nvPr/>
        </p:nvCxnSpPr>
        <p:spPr>
          <a:xfrm>
            <a:off x="7453605" y="2009206"/>
            <a:ext cx="0" cy="49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342" name="Google Shape;342;p24"/>
          <p:cNvSpPr txBox="1"/>
          <p:nvPr/>
        </p:nvSpPr>
        <p:spPr>
          <a:xfrm>
            <a:off x="7282200" y="2452525"/>
            <a:ext cx="6501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Seq2Seq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43" name="Google Shape;343;p24"/>
          <p:cNvCxnSpPr/>
          <p:nvPr/>
        </p:nvCxnSpPr>
        <p:spPr>
          <a:xfrm>
            <a:off x="7606005" y="2009206"/>
            <a:ext cx="0" cy="49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344" name="Google Shape;344;p24"/>
          <p:cNvSpPr txBox="1"/>
          <p:nvPr/>
        </p:nvSpPr>
        <p:spPr>
          <a:xfrm>
            <a:off x="7451788" y="3106241"/>
            <a:ext cx="6501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Attention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45" name="Google Shape;345;p24"/>
          <p:cNvCxnSpPr/>
          <p:nvPr/>
        </p:nvCxnSpPr>
        <p:spPr>
          <a:xfrm>
            <a:off x="7606000" y="2720862"/>
            <a:ext cx="0" cy="447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" name="Google Shape;346;p24"/>
          <p:cNvCxnSpPr/>
          <p:nvPr/>
        </p:nvCxnSpPr>
        <p:spPr>
          <a:xfrm>
            <a:off x="7987005" y="2009206"/>
            <a:ext cx="0" cy="841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347" name="Google Shape;347;p24"/>
          <p:cNvSpPr txBox="1"/>
          <p:nvPr/>
        </p:nvSpPr>
        <p:spPr>
          <a:xfrm>
            <a:off x="7841375" y="2776794"/>
            <a:ext cx="8739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Transformer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48" name="Google Shape;348;p24"/>
          <p:cNvCxnSpPr/>
          <p:nvPr/>
        </p:nvCxnSpPr>
        <p:spPr>
          <a:xfrm>
            <a:off x="5929600" y="2956325"/>
            <a:ext cx="0" cy="102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9" name="Google Shape;349;p24"/>
          <p:cNvCxnSpPr/>
          <p:nvPr/>
        </p:nvCxnSpPr>
        <p:spPr>
          <a:xfrm>
            <a:off x="6234405" y="2009206"/>
            <a:ext cx="0" cy="68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350" name="Google Shape;350;p24"/>
          <p:cNvCxnSpPr/>
          <p:nvPr/>
        </p:nvCxnSpPr>
        <p:spPr>
          <a:xfrm>
            <a:off x="6234405" y="2838812"/>
            <a:ext cx="0" cy="598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" name="Google Shape;351;p24"/>
          <p:cNvSpPr txBox="1"/>
          <p:nvPr/>
        </p:nvSpPr>
        <p:spPr>
          <a:xfrm>
            <a:off x="6110875" y="3369994"/>
            <a:ext cx="6993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LDA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2" name="Google Shape;352;p24"/>
          <p:cNvCxnSpPr/>
          <p:nvPr/>
        </p:nvCxnSpPr>
        <p:spPr>
          <a:xfrm>
            <a:off x="8139405" y="2009206"/>
            <a:ext cx="0" cy="49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353" name="Google Shape;353;p24"/>
          <p:cNvSpPr txBox="1"/>
          <p:nvPr/>
        </p:nvSpPr>
        <p:spPr>
          <a:xfrm>
            <a:off x="7989856" y="2452525"/>
            <a:ext cx="6501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BERT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" name="Google Shape;354;p24"/>
          <p:cNvSpPr/>
          <p:nvPr/>
        </p:nvSpPr>
        <p:spPr>
          <a:xfrm>
            <a:off x="1726650" y="60150"/>
            <a:ext cx="5455200" cy="64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Evolution of TL in NLP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